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  <p:sldMasterId id="2147483650" r:id="rId5"/>
    <p:sldMasterId id="2147483652" r:id="rId6"/>
  </p:sldMasterIdLst>
  <p:notesMasterIdLst>
    <p:notesMasterId r:id="rId10"/>
  </p:notesMasterIdLst>
  <p:sldIdLst>
    <p:sldId id="304" r:id="rId7"/>
    <p:sldId id="305" r:id="rId8"/>
    <p:sldId id="306" r:id="rId9"/>
  </p:sldIdLst>
  <p:sldSz cx="6858000" cy="9144000" type="letter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9FFC63CE-5110-4A8C-A35A-3F259A61FDD7}">
          <p14:sldIdLst>
            <p14:sldId id="304"/>
            <p14:sldId id="305"/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82F"/>
    <a:srgbClr val="ECE0DE"/>
    <a:srgbClr val="F6EAE8"/>
    <a:srgbClr val="EF4A39"/>
    <a:srgbClr val="2B60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AA25E6-9F94-9E30-430C-2F208D8CBA5F}" v="4" dt="2026-01-07T21:25:57.7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26" y="6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5470B-D3DB-4804-B300-147EB670B59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4106C-ECDE-4449-9A57-700BC3F567E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8771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Pas un retour sur le </a:t>
            </a:r>
            <a:r>
              <a:rPr lang="en-US" dirty="0" err="1">
                <a:latin typeface="Calibri"/>
                <a:ea typeface="Calibri"/>
                <a:cs typeface="Calibri"/>
              </a:rPr>
              <a:t>déroulement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juste</a:t>
            </a:r>
            <a:r>
              <a:rPr lang="en-US" dirty="0">
                <a:latin typeface="Calibri"/>
                <a:ea typeface="Calibri"/>
                <a:cs typeface="Calibri"/>
              </a:rPr>
              <a:t> points </a:t>
            </a:r>
            <a:r>
              <a:rPr lang="en-US" dirty="0" err="1">
                <a:latin typeface="Calibri"/>
                <a:ea typeface="Calibri"/>
                <a:cs typeface="Calibri"/>
              </a:rPr>
              <a:t>saillants</a:t>
            </a:r>
            <a:r>
              <a:rPr lang="en-US" dirty="0">
                <a:latin typeface="Calibri"/>
                <a:ea typeface="Calibri"/>
                <a:cs typeface="Calibri"/>
              </a:rPr>
              <a:t> points </a:t>
            </a:r>
            <a:r>
              <a:rPr lang="en-US" dirty="0" err="1">
                <a:latin typeface="Calibri"/>
                <a:ea typeface="Calibri"/>
                <a:cs typeface="Calibri"/>
              </a:rPr>
              <a:t>clés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</a:p>
          <a:p>
            <a:r>
              <a:rPr lang="en-US" dirty="0" err="1">
                <a:latin typeface="Calibri"/>
                <a:ea typeface="Calibri"/>
                <a:cs typeface="Calibri"/>
              </a:rPr>
              <a:t>Enlever</a:t>
            </a:r>
            <a:r>
              <a:rPr lang="en-US" dirty="0">
                <a:latin typeface="Calibri"/>
                <a:ea typeface="Calibri"/>
                <a:cs typeface="Calibri"/>
              </a:rPr>
              <a:t> la </a:t>
            </a:r>
            <a:r>
              <a:rPr lang="en-US" dirty="0" err="1">
                <a:latin typeface="Calibri"/>
                <a:ea typeface="Calibri"/>
                <a:cs typeface="Calibri"/>
              </a:rPr>
              <a:t>mise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en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contexte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4106C-ECDE-4449-9A57-700BC3F567ED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10604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latin typeface="Calibri"/>
                <a:ea typeface="Calibri"/>
                <a:cs typeface="Calibri"/>
              </a:rPr>
              <a:t>Enlever</a:t>
            </a:r>
            <a:r>
              <a:rPr lang="en-US">
                <a:latin typeface="Calibri"/>
                <a:ea typeface="Calibri"/>
                <a:cs typeface="Calibri"/>
              </a:rPr>
              <a:t> les questions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4106C-ECDE-4449-9A57-700BC3F567ED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98007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latin typeface="Calibri"/>
                <a:ea typeface="Calibri"/>
                <a:cs typeface="Calibri"/>
              </a:rPr>
              <a:t>Enlever</a:t>
            </a:r>
            <a:r>
              <a:rPr lang="en-US">
                <a:latin typeface="Calibri"/>
                <a:ea typeface="Calibri"/>
                <a:cs typeface="Calibri"/>
              </a:rPr>
              <a:t> les questions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4106C-ECDE-4449-9A57-700BC3F567ED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4770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72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889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2476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86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590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23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162564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12" indent="-406412" algn="l" defTabSz="1625640" rtl="0" eaLnBrk="1" latinLnBrk="0" hangingPunct="1">
        <a:lnSpc>
          <a:spcPct val="90000"/>
        </a:lnSpc>
        <a:spcBef>
          <a:spcPts val="1780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31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52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73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4pPr>
      <a:lvl5pPr marL="3657694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5pPr>
      <a:lvl6pPr marL="4470513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6pPr>
      <a:lvl7pPr marL="5283334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7pPr>
      <a:lvl8pPr marL="6096154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8pPr>
      <a:lvl9pPr marL="6908973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1pPr>
      <a:lvl2pPr marL="812821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2pPr>
      <a:lvl3pPr marL="1625640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3pPr>
      <a:lvl4pPr marL="2438461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4pPr>
      <a:lvl5pPr marL="3251282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5pPr>
      <a:lvl6pPr marL="4064102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6pPr>
      <a:lvl7pPr marL="4876921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7pPr>
      <a:lvl8pPr marL="5689742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8pPr>
      <a:lvl9pPr marL="6502563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ganigramme : Procédé 5">
            <a:extLst>
              <a:ext uri="{FF2B5EF4-FFF2-40B4-BE49-F238E27FC236}">
                <a16:creationId xmlns:a16="http://schemas.microsoft.com/office/drawing/2014/main" id="{BAF4E7BC-34AF-93F5-5006-525CBEDABE3A}"/>
              </a:ext>
            </a:extLst>
          </p:cNvPr>
          <p:cNvSpPr/>
          <p:nvPr userDrawn="1"/>
        </p:nvSpPr>
        <p:spPr>
          <a:xfrm>
            <a:off x="3757612" y="0"/>
            <a:ext cx="3100388" cy="9144000"/>
          </a:xfrm>
          <a:prstGeom prst="flowChartProcess">
            <a:avLst/>
          </a:prstGeom>
          <a:solidFill>
            <a:srgbClr val="E84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402"/>
          </a:p>
        </p:txBody>
      </p:sp>
      <p:pic>
        <p:nvPicPr>
          <p:cNvPr id="5" name="Image 4" descr="Une image contenant texte, Police, capture d’écran, Graphique">
            <a:extLst>
              <a:ext uri="{FF2B5EF4-FFF2-40B4-BE49-F238E27FC236}">
                <a16:creationId xmlns:a16="http://schemas.microsoft.com/office/drawing/2014/main" id="{6CF5C373-A7EE-B373-2833-5F11C4F9F19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90" y="1803504"/>
            <a:ext cx="2971763" cy="553699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5DE50F5-8E62-DDF9-6D3E-37150DAF2E8C}"/>
              </a:ext>
            </a:extLst>
          </p:cNvPr>
          <p:cNvSpPr txBox="1"/>
          <p:nvPr userDrawn="1"/>
        </p:nvSpPr>
        <p:spPr>
          <a:xfrm>
            <a:off x="4132659" y="1992314"/>
            <a:ext cx="2368153" cy="8957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Guide des bonnes pratiques en itinérance</a:t>
            </a:r>
          </a:p>
          <a:p>
            <a:endParaRPr lang="fr-CA" sz="2402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fr-CA" sz="2402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Sous-titre - version simplifiée</a:t>
            </a:r>
          </a:p>
        </p:txBody>
      </p:sp>
      <p:pic>
        <p:nvPicPr>
          <p:cNvPr id="9" name="Image 8" descr="Une image contenant Police, Graphique, texte, logo&#10;&#10;Description générée automatiquement">
            <a:extLst>
              <a:ext uri="{FF2B5EF4-FFF2-40B4-BE49-F238E27FC236}">
                <a16:creationId xmlns:a16="http://schemas.microsoft.com/office/drawing/2014/main" id="{DAC14840-F0BB-B300-EC55-7C4315BEEA0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19" y="7713133"/>
            <a:ext cx="1489883" cy="14308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6D6991B-F925-16E8-87CA-C5DE00BC557B}"/>
              </a:ext>
            </a:extLst>
          </p:cNvPr>
          <p:cNvSpPr txBox="1"/>
          <p:nvPr userDrawn="1"/>
        </p:nvSpPr>
        <p:spPr>
          <a:xfrm>
            <a:off x="4132659" y="6491234"/>
            <a:ext cx="1571625" cy="747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Version du 24/04/2024</a:t>
            </a:r>
          </a:p>
        </p:txBody>
      </p:sp>
    </p:spTree>
    <p:extLst>
      <p:ext uri="{BB962C8B-B14F-4D97-AF65-F5344CB8AC3E}">
        <p14:creationId xmlns:p14="http://schemas.microsoft.com/office/powerpoint/2010/main" val="11064830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722" r:id="rId2"/>
  </p:sldLayoutIdLst>
  <p:txStyles>
    <p:titleStyle>
      <a:lvl1pPr algn="l" defTabSz="162564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12" indent="-406412" algn="l" defTabSz="1625640" rtl="0" eaLnBrk="1" latinLnBrk="0" hangingPunct="1">
        <a:lnSpc>
          <a:spcPct val="90000"/>
        </a:lnSpc>
        <a:spcBef>
          <a:spcPts val="1780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31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52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73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4pPr>
      <a:lvl5pPr marL="3657694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5pPr>
      <a:lvl6pPr marL="4470513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6pPr>
      <a:lvl7pPr marL="5283334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7pPr>
      <a:lvl8pPr marL="6096154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8pPr>
      <a:lvl9pPr marL="6908973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1pPr>
      <a:lvl2pPr marL="812821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2pPr>
      <a:lvl3pPr marL="1625640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3pPr>
      <a:lvl4pPr marL="2438461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4pPr>
      <a:lvl5pPr marL="3251282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5pPr>
      <a:lvl6pPr marL="4064102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6pPr>
      <a:lvl7pPr marL="4876921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7pPr>
      <a:lvl8pPr marL="5689742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8pPr>
      <a:lvl9pPr marL="6502563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rganigramme : Procédé 11">
            <a:extLst>
              <a:ext uri="{FF2B5EF4-FFF2-40B4-BE49-F238E27FC236}">
                <a16:creationId xmlns:a16="http://schemas.microsoft.com/office/drawing/2014/main" id="{9647D754-45F1-1043-AC73-FA32A08AF963}"/>
              </a:ext>
            </a:extLst>
          </p:cNvPr>
          <p:cNvSpPr/>
          <p:nvPr userDrawn="1"/>
        </p:nvSpPr>
        <p:spPr>
          <a:xfrm>
            <a:off x="17860" y="0"/>
            <a:ext cx="207169" cy="9144000"/>
          </a:xfrm>
          <a:prstGeom prst="flowChartProcess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402"/>
          </a:p>
        </p:txBody>
      </p:sp>
      <p:pic>
        <p:nvPicPr>
          <p:cNvPr id="10" name="Image 9" descr="Une image contenant capture d’écran">
            <a:extLst>
              <a:ext uri="{FF2B5EF4-FFF2-40B4-BE49-F238E27FC236}">
                <a16:creationId xmlns:a16="http://schemas.microsoft.com/office/drawing/2014/main" id="{CA740C88-4E1C-4AEE-0FB4-C1CA91FCDB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84" y="8229600"/>
            <a:ext cx="952116" cy="914400"/>
          </a:xfrm>
          <a:prstGeom prst="rect">
            <a:avLst/>
          </a:prstGeom>
        </p:spPr>
      </p:pic>
      <p:sp>
        <p:nvSpPr>
          <p:cNvPr id="11" name="Organigramme : Procédé 10">
            <a:extLst>
              <a:ext uri="{FF2B5EF4-FFF2-40B4-BE49-F238E27FC236}">
                <a16:creationId xmlns:a16="http://schemas.microsoft.com/office/drawing/2014/main" id="{04A98919-999E-9893-D55F-1794C0028A8A}"/>
              </a:ext>
            </a:extLst>
          </p:cNvPr>
          <p:cNvSpPr/>
          <p:nvPr userDrawn="1"/>
        </p:nvSpPr>
        <p:spPr>
          <a:xfrm>
            <a:off x="1" y="0"/>
            <a:ext cx="35719" cy="9144000"/>
          </a:xfrm>
          <a:prstGeom prst="flowChartProcess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402"/>
          </a:p>
        </p:txBody>
      </p:sp>
      <p:sp>
        <p:nvSpPr>
          <p:cNvPr id="6" name="Organigramme : Procédé 5">
            <a:extLst>
              <a:ext uri="{FF2B5EF4-FFF2-40B4-BE49-F238E27FC236}">
                <a16:creationId xmlns:a16="http://schemas.microsoft.com/office/drawing/2014/main" id="{BAF4E7BC-34AF-93F5-5006-525CBEDABE3A}"/>
              </a:ext>
            </a:extLst>
          </p:cNvPr>
          <p:cNvSpPr/>
          <p:nvPr userDrawn="1"/>
        </p:nvSpPr>
        <p:spPr>
          <a:xfrm>
            <a:off x="0" y="7467600"/>
            <a:ext cx="850106" cy="914400"/>
          </a:xfrm>
          <a:prstGeom prst="flowChartProcess">
            <a:avLst/>
          </a:prstGeom>
          <a:solidFill>
            <a:srgbClr val="E84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402"/>
          </a:p>
        </p:txBody>
      </p:sp>
      <p:pic>
        <p:nvPicPr>
          <p:cNvPr id="3" name="Image 2" descr="Une image contenant Police, Graphique, logo, texte">
            <a:extLst>
              <a:ext uri="{FF2B5EF4-FFF2-40B4-BE49-F238E27FC236}">
                <a16:creationId xmlns:a16="http://schemas.microsoft.com/office/drawing/2014/main" id="{119475BC-C631-E394-1235-B0E5DCE311E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9" y="7611565"/>
            <a:ext cx="699112" cy="62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5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</p:sldLayoutIdLst>
  <p:txStyles>
    <p:titleStyle>
      <a:lvl1pPr algn="l" defTabSz="162564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12" indent="-406412" algn="l" defTabSz="1625640" rtl="0" eaLnBrk="1" latinLnBrk="0" hangingPunct="1">
        <a:lnSpc>
          <a:spcPct val="90000"/>
        </a:lnSpc>
        <a:spcBef>
          <a:spcPts val="1780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31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52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73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4pPr>
      <a:lvl5pPr marL="3657694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5pPr>
      <a:lvl6pPr marL="4470513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6pPr>
      <a:lvl7pPr marL="5283334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7pPr>
      <a:lvl8pPr marL="6096154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8pPr>
      <a:lvl9pPr marL="6908973" indent="-406412" algn="l" defTabSz="162564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1pPr>
      <a:lvl2pPr marL="812821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2pPr>
      <a:lvl3pPr marL="1625640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3pPr>
      <a:lvl4pPr marL="2438461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4pPr>
      <a:lvl5pPr marL="3251282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5pPr>
      <a:lvl6pPr marL="4064102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6pPr>
      <a:lvl7pPr marL="4876921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7pPr>
      <a:lvl8pPr marL="5689742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8pPr>
      <a:lvl9pPr marL="6502563" algn="l" defTabSz="1625640" rtl="0" eaLnBrk="1" latinLnBrk="0" hangingPunct="1">
        <a:defRPr sz="32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 : coins arrondis 10">
            <a:extLst>
              <a:ext uri="{FF2B5EF4-FFF2-40B4-BE49-F238E27FC236}">
                <a16:creationId xmlns:a16="http://schemas.microsoft.com/office/drawing/2014/main" id="{ACCC7979-5A09-E631-A5A4-9B25E873EDC5}"/>
              </a:ext>
            </a:extLst>
          </p:cNvPr>
          <p:cNvSpPr/>
          <p:nvPr/>
        </p:nvSpPr>
        <p:spPr>
          <a:xfrm>
            <a:off x="-220847" y="-10635"/>
            <a:ext cx="7327727" cy="2392681"/>
          </a:xfrm>
          <a:prstGeom prst="roundRect">
            <a:avLst>
              <a:gd name="adj" fmla="val 856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E8482F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E0F40CC6-7D9A-25A3-F725-09E78F0218DF}"/>
              </a:ext>
            </a:extLst>
          </p:cNvPr>
          <p:cNvCxnSpPr>
            <a:cxnSpLocks/>
          </p:cNvCxnSpPr>
          <p:nvPr/>
        </p:nvCxnSpPr>
        <p:spPr>
          <a:xfrm flipV="1">
            <a:off x="-1162050" y="6749382"/>
            <a:ext cx="0" cy="2961200"/>
          </a:xfrm>
          <a:prstGeom prst="line">
            <a:avLst/>
          </a:prstGeom>
          <a:ln w="28575">
            <a:solidFill>
              <a:schemeClr val="bg1">
                <a:alpha val="3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Espace réservé du contenu 1">
            <a:extLst>
              <a:ext uri="{FF2B5EF4-FFF2-40B4-BE49-F238E27FC236}">
                <a16:creationId xmlns:a16="http://schemas.microsoft.com/office/drawing/2014/main" id="{83283C11-DAC1-08EA-8803-8A366403526C}"/>
              </a:ext>
            </a:extLst>
          </p:cNvPr>
          <p:cNvSpPr txBox="1">
            <a:spLocks/>
          </p:cNvSpPr>
          <p:nvPr/>
        </p:nvSpPr>
        <p:spPr>
          <a:xfrm>
            <a:off x="114300" y="3213445"/>
            <a:ext cx="6604000" cy="532095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Bef>
                <a:spcPts val="0"/>
              </a:spcBef>
              <a:buNone/>
            </a:pPr>
            <a:r>
              <a:rPr lang="fr-CA" sz="11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1970 à 1980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Prise de conscience que l’urgence ne suffit pas. </a:t>
            </a:r>
          </a:p>
          <a:p>
            <a:pPr fontAlgn="base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Montée du communautaire : logements transitoires, logements permanents avec soutien </a:t>
            </a:r>
          </a:p>
          <a:p>
            <a:pPr marL="0" indent="0" fontAlgn="base">
              <a:spcBef>
                <a:spcPts val="0"/>
              </a:spcBef>
              <a:buNone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1999 à 2019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 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IPAC-IPLI-SPLI- "Vers un chez soi" : logique </a:t>
            </a:r>
            <a:r>
              <a:rPr lang="fr-CA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bottom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-up → centralisation → objectif chiffré → ↓ 50 % de l'itinérance chronique d'ici 2027-2028 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2006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Rapport Kirby → recommande un virage vers le rétablissement </a:t>
            </a:r>
          </a:p>
          <a:p>
            <a:pPr marL="0" indent="0" fontAlgn="base">
              <a:spcBef>
                <a:spcPts val="0"/>
              </a:spcBef>
              <a:buNone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2007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Création de la Commission de la santé mentale du Canada (priorités : la santé mentale et l'itinérance) </a:t>
            </a:r>
          </a:p>
          <a:p>
            <a:pPr marL="0" indent="0" fontAlgn="base">
              <a:spcBef>
                <a:spcPts val="0"/>
              </a:spcBef>
              <a:buNone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2009 à 2013 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Projet At Home / </a:t>
            </a: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Chez Soi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fontAlgn="base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Étude scientifique nationale, 5 villes : dont </a:t>
            </a: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Montréal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fontAlgn="base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Objectif : </a:t>
            </a: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tester le modèle Logement d’abord auprès de personnes en situation d’itinérance avec troubles mentaux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fr-CA" sz="1100" dirty="0">
                <a:solidFill>
                  <a:schemeClr val="accent1"/>
                </a:solidFill>
                <a:ea typeface="Roboto"/>
                <a:cs typeface="Roboto"/>
              </a:rPr>
              <a:t>  </a:t>
            </a:r>
            <a:endParaRPr lang="fr-CA" dirty="0">
              <a:solidFill>
                <a:schemeClr val="accent1"/>
              </a:solidFill>
              <a:ea typeface="Roboto"/>
              <a:cs typeface="Roboto"/>
            </a:endParaRPr>
          </a:p>
          <a:p>
            <a:pPr fontAlgn="base">
              <a:buFont typeface="Wingdings" panose="05000000000000000000" pitchFamily="2" charset="2"/>
              <a:buChar char="§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Modèle structuré et coordonné avec </a:t>
            </a: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beaucoup de soutien 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(formations, supervision, communauté de pratique, coordination entre les équipes (recherche, logement, cliniques) 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Résultats 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: stabilité résidentielle, diminution de l’utilisation des urgences/hôpitaux, amélioration du bien-être 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fr-CA" sz="1100" dirty="0">
              <a:solidFill>
                <a:schemeClr val="accent1"/>
              </a:solidFill>
              <a:ea typeface="Roboto"/>
              <a:cs typeface="Roboto"/>
            </a:endParaRPr>
          </a:p>
        </p:txBody>
      </p:sp>
      <p:pic>
        <p:nvPicPr>
          <p:cNvPr id="5" name="Image 4" descr="Une image contenant capture d’écran">
            <a:extLst>
              <a:ext uri="{FF2B5EF4-FFF2-40B4-BE49-F238E27FC236}">
                <a16:creationId xmlns:a16="http://schemas.microsoft.com/office/drawing/2014/main" id="{AECE4E5B-D959-F5DA-FDFC-0E0402429E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339" y="8641421"/>
            <a:ext cx="1154715" cy="467849"/>
          </a:xfrm>
          <a:prstGeom prst="rect">
            <a:avLst/>
          </a:prstGeom>
        </p:spPr>
      </p:pic>
      <p:pic>
        <p:nvPicPr>
          <p:cNvPr id="14" name="Graphique 7">
            <a:extLst>
              <a:ext uri="{FF2B5EF4-FFF2-40B4-BE49-F238E27FC236}">
                <a16:creationId xmlns:a16="http://schemas.microsoft.com/office/drawing/2014/main" id="{94E6F2F3-26C2-2503-0B6D-B6C13F34D2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7822" y="8792364"/>
            <a:ext cx="735334" cy="13865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F1C55D5-FD28-62A9-8C21-C1B9A8DB05C6}"/>
              </a:ext>
            </a:extLst>
          </p:cNvPr>
          <p:cNvSpPr txBox="1"/>
          <p:nvPr/>
        </p:nvSpPr>
        <p:spPr>
          <a:xfrm>
            <a:off x="952293" y="2640010"/>
            <a:ext cx="5146117" cy="31547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2"/>
            </a:solidFill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1- D’où venons-nous? Survol historique des pratiques SRA</a:t>
            </a:r>
            <a:r>
              <a:rPr lang="fr-FR" sz="14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99B27C9-693A-F739-740E-D15E72D8DDCE}"/>
              </a:ext>
            </a:extLst>
          </p:cNvPr>
          <p:cNvSpPr txBox="1"/>
          <p:nvPr/>
        </p:nvSpPr>
        <p:spPr>
          <a:xfrm>
            <a:off x="2717800" y="1530489"/>
            <a:ext cx="134376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fr-CA" sz="1200" b="1" dirty="0">
                <a:solidFill>
                  <a:srgbClr val="E8482F"/>
                </a:solidFill>
              </a:rPr>
              <a:t> </a:t>
            </a:r>
            <a:r>
              <a:rPr lang="fr-CA" sz="1200" b="1" dirty="0">
                <a:solidFill>
                  <a:srgbClr val="E8482F"/>
                </a:solidFill>
                <a:ea typeface="+mn-lt"/>
                <a:cs typeface="+mn-lt"/>
              </a:rPr>
              <a:t>2 octobre 2025</a:t>
            </a:r>
            <a:endParaRPr lang="fr-CA" sz="1200">
              <a:solidFill>
                <a:srgbClr val="E8482F"/>
              </a:solidFill>
              <a:ea typeface="+mn-lt"/>
              <a:cs typeface="+mn-lt"/>
            </a:endParaRPr>
          </a:p>
        </p:txBody>
      </p:sp>
      <p:sp>
        <p:nvSpPr>
          <p:cNvPr id="26" name="Forme libre : forme 8">
            <a:extLst>
              <a:ext uri="{FF2B5EF4-FFF2-40B4-BE49-F238E27FC236}">
                <a16:creationId xmlns:a16="http://schemas.microsoft.com/office/drawing/2014/main" id="{65BB4981-78D7-1A09-A179-9B5631E0D897}"/>
              </a:ext>
            </a:extLst>
          </p:cNvPr>
          <p:cNvSpPr/>
          <p:nvPr/>
        </p:nvSpPr>
        <p:spPr>
          <a:xfrm>
            <a:off x="3549841" y="-4172207"/>
            <a:ext cx="3831333" cy="5582492"/>
          </a:xfrm>
          <a:custGeom>
            <a:avLst/>
            <a:gdLst>
              <a:gd name="connsiteX0" fmla="*/ 0 w 1195482"/>
              <a:gd name="connsiteY0" fmla="*/ 809625 h 1571720"/>
              <a:gd name="connsiteX1" fmla="*/ 790385 w 1195482"/>
              <a:gd name="connsiteY1" fmla="*/ 1571720 h 1571720"/>
              <a:gd name="connsiteX2" fmla="*/ 1177576 w 1195482"/>
              <a:gd name="connsiteY2" fmla="*/ 1506093 h 1571720"/>
              <a:gd name="connsiteX3" fmla="*/ 1126141 w 1195482"/>
              <a:gd name="connsiteY3" fmla="*/ 1237107 h 1571720"/>
              <a:gd name="connsiteX4" fmla="*/ 841724 w 1195482"/>
              <a:gd name="connsiteY4" fmla="*/ 1286828 h 1571720"/>
              <a:gd name="connsiteX5" fmla="*/ 358235 w 1195482"/>
              <a:gd name="connsiteY5" fmla="*/ 789242 h 1571720"/>
              <a:gd name="connsiteX6" fmla="*/ 839534 w 1195482"/>
              <a:gd name="connsiteY6" fmla="*/ 284893 h 1571720"/>
              <a:gd name="connsiteX7" fmla="*/ 1126046 w 1195482"/>
              <a:gd name="connsiteY7" fmla="*/ 341471 h 1571720"/>
              <a:gd name="connsiteX8" fmla="*/ 1195483 w 1195482"/>
              <a:gd name="connsiteY8" fmla="*/ 67818 h 1571720"/>
              <a:gd name="connsiteX9" fmla="*/ 823913 w 1195482"/>
              <a:gd name="connsiteY9" fmla="*/ 0 h 1571720"/>
              <a:gd name="connsiteX10" fmla="*/ 0 w 1195482"/>
              <a:gd name="connsiteY10" fmla="*/ 809625 h 1571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82" h="1571720">
                <a:moveTo>
                  <a:pt x="0" y="809625"/>
                </a:moveTo>
                <a:cubicBezTo>
                  <a:pt x="0" y="1243870"/>
                  <a:pt x="268700" y="1571720"/>
                  <a:pt x="790385" y="1571720"/>
                </a:cubicBezTo>
                <a:cubicBezTo>
                  <a:pt x="974027" y="1571720"/>
                  <a:pt x="1114997" y="1537811"/>
                  <a:pt x="1177576" y="1506093"/>
                </a:cubicBezTo>
                <a:lnTo>
                  <a:pt x="1126141" y="1237107"/>
                </a:lnTo>
                <a:cubicBezTo>
                  <a:pt x="1059085" y="1264158"/>
                  <a:pt x="944880" y="1286828"/>
                  <a:pt x="841724" y="1286828"/>
                </a:cubicBezTo>
                <a:cubicBezTo>
                  <a:pt x="537305" y="1286828"/>
                  <a:pt x="358235" y="1094613"/>
                  <a:pt x="358235" y="789242"/>
                </a:cubicBezTo>
                <a:cubicBezTo>
                  <a:pt x="358235" y="449961"/>
                  <a:pt x="568643" y="284893"/>
                  <a:pt x="839534" y="284893"/>
                </a:cubicBezTo>
                <a:cubicBezTo>
                  <a:pt x="960501" y="284893"/>
                  <a:pt x="1056799" y="312039"/>
                  <a:pt x="1126046" y="341471"/>
                </a:cubicBezTo>
                <a:lnTo>
                  <a:pt x="1195483" y="67818"/>
                </a:lnTo>
                <a:cubicBezTo>
                  <a:pt x="1135094" y="36195"/>
                  <a:pt x="1000697" y="0"/>
                  <a:pt x="823913" y="0"/>
                </a:cubicBezTo>
                <a:cubicBezTo>
                  <a:pt x="367284" y="95"/>
                  <a:pt x="0" y="289655"/>
                  <a:pt x="0" y="809625"/>
                </a:cubicBezTo>
              </a:path>
            </a:pathLst>
          </a:custGeom>
          <a:solidFill>
            <a:srgbClr val="E8482F">
              <a:alpha val="30000"/>
            </a:srgbClr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fr-CA" sz="2402"/>
              <a:t>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24BEE4D-819B-A703-F932-29E746A1A056}"/>
              </a:ext>
            </a:extLst>
          </p:cNvPr>
          <p:cNvSpPr txBox="1">
            <a:spLocks/>
          </p:cNvSpPr>
          <p:nvPr/>
        </p:nvSpPr>
        <p:spPr>
          <a:xfrm>
            <a:off x="993156" y="334369"/>
            <a:ext cx="5260436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spAutoFit/>
          </a:bodyPr>
          <a:lstStyle/>
          <a:p>
            <a:pPr algn="ctr"/>
            <a:r>
              <a:rPr lang="fr-CA" sz="2400" b="1" dirty="0">
                <a:solidFill>
                  <a:srgbClr val="E8482F"/>
                </a:solidFill>
                <a:ea typeface="+mn-lt"/>
                <a:cs typeface="+mn-lt"/>
              </a:rPr>
              <a:t>Séance 1 – Le programme SRA et ses principes : défis et potentialités</a:t>
            </a:r>
            <a:endParaRPr lang="fr-FR" sz="2400">
              <a:solidFill>
                <a:srgbClr val="E8482F"/>
              </a:solidFill>
              <a:ea typeface="Roboto"/>
              <a:cs typeface="Roboto"/>
            </a:endParaRPr>
          </a:p>
          <a:p>
            <a:pPr algn="ctr"/>
            <a:endParaRPr lang="fr-CA" sz="2000" b="1" dirty="0">
              <a:solidFill>
                <a:srgbClr val="E8482F"/>
              </a:solidFill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2210475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orme libre : forme 23">
            <a:extLst>
              <a:ext uri="{FF2B5EF4-FFF2-40B4-BE49-F238E27FC236}">
                <a16:creationId xmlns:a16="http://schemas.microsoft.com/office/drawing/2014/main" id="{5CE38B35-35AE-4320-DD52-05D3FFCF72DE}"/>
              </a:ext>
            </a:extLst>
          </p:cNvPr>
          <p:cNvSpPr/>
          <p:nvPr/>
        </p:nvSpPr>
        <p:spPr>
          <a:xfrm>
            <a:off x="4508055" y="-1266950"/>
            <a:ext cx="2608222" cy="3796540"/>
          </a:xfrm>
          <a:custGeom>
            <a:avLst/>
            <a:gdLst>
              <a:gd name="connsiteX0" fmla="*/ 0 w 962786"/>
              <a:gd name="connsiteY0" fmla="*/ 0 h 1524285"/>
              <a:gd name="connsiteX1" fmla="*/ 0 w 962786"/>
              <a:gd name="connsiteY1" fmla="*/ 1524286 h 1524285"/>
              <a:gd name="connsiteX2" fmla="*/ 962787 w 962786"/>
              <a:gd name="connsiteY2" fmla="*/ 1524286 h 1524285"/>
              <a:gd name="connsiteX3" fmla="*/ 962787 w 962786"/>
              <a:gd name="connsiteY3" fmla="*/ 1241584 h 1524285"/>
              <a:gd name="connsiteX4" fmla="*/ 342614 w 962786"/>
              <a:gd name="connsiteY4" fmla="*/ 1241584 h 1524285"/>
              <a:gd name="connsiteX5" fmla="*/ 342614 w 962786"/>
              <a:gd name="connsiteY5" fmla="*/ 879729 h 1524285"/>
              <a:gd name="connsiteX6" fmla="*/ 897826 w 962786"/>
              <a:gd name="connsiteY6" fmla="*/ 879729 h 1524285"/>
              <a:gd name="connsiteX7" fmla="*/ 897826 w 962786"/>
              <a:gd name="connsiteY7" fmla="*/ 599408 h 1524285"/>
              <a:gd name="connsiteX8" fmla="*/ 342614 w 962786"/>
              <a:gd name="connsiteY8" fmla="*/ 599408 h 1524285"/>
              <a:gd name="connsiteX9" fmla="*/ 342614 w 962786"/>
              <a:gd name="connsiteY9" fmla="*/ 282702 h 1524285"/>
              <a:gd name="connsiteX10" fmla="*/ 931355 w 962786"/>
              <a:gd name="connsiteY10" fmla="*/ 282702 h 1524285"/>
              <a:gd name="connsiteX11" fmla="*/ 931355 w 962786"/>
              <a:gd name="connsiteY11" fmla="*/ 0 h 1524285"/>
              <a:gd name="connsiteX12" fmla="*/ 0 w 962786"/>
              <a:gd name="connsiteY12" fmla="*/ 0 h 1524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62786" h="1524285">
                <a:moveTo>
                  <a:pt x="0" y="0"/>
                </a:moveTo>
                <a:lnTo>
                  <a:pt x="0" y="1524286"/>
                </a:lnTo>
                <a:lnTo>
                  <a:pt x="962787" y="1524286"/>
                </a:lnTo>
                <a:lnTo>
                  <a:pt x="962787" y="1241584"/>
                </a:lnTo>
                <a:lnTo>
                  <a:pt x="342614" y="1241584"/>
                </a:lnTo>
                <a:lnTo>
                  <a:pt x="342614" y="879729"/>
                </a:lnTo>
                <a:lnTo>
                  <a:pt x="897826" y="879729"/>
                </a:lnTo>
                <a:lnTo>
                  <a:pt x="897826" y="599408"/>
                </a:lnTo>
                <a:lnTo>
                  <a:pt x="342614" y="599408"/>
                </a:lnTo>
                <a:lnTo>
                  <a:pt x="342614" y="282702"/>
                </a:lnTo>
                <a:lnTo>
                  <a:pt x="931355" y="282702"/>
                </a:lnTo>
                <a:lnTo>
                  <a:pt x="93135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fr-CA" sz="1350">
              <a:solidFill>
                <a:schemeClr val="accent5">
                  <a:lumMod val="20000"/>
                  <a:lumOff val="80000"/>
                </a:schemeClr>
              </a:solidFill>
              <a:ea typeface="Roboto"/>
              <a:cs typeface="Roboto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E0F40CC6-7D9A-25A3-F725-09E78F0218DF}"/>
              </a:ext>
            </a:extLst>
          </p:cNvPr>
          <p:cNvCxnSpPr>
            <a:cxnSpLocks/>
          </p:cNvCxnSpPr>
          <p:nvPr/>
        </p:nvCxnSpPr>
        <p:spPr>
          <a:xfrm flipV="1">
            <a:off x="-1162050" y="6749382"/>
            <a:ext cx="0" cy="2961200"/>
          </a:xfrm>
          <a:prstGeom prst="line">
            <a:avLst/>
          </a:prstGeom>
          <a:ln w="28575">
            <a:solidFill>
              <a:schemeClr val="bg1">
                <a:alpha val="3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B1716931-0406-9BD0-F823-C1B170EB69D2}"/>
              </a:ext>
            </a:extLst>
          </p:cNvPr>
          <p:cNvSpPr txBox="1">
            <a:spLocks/>
          </p:cNvSpPr>
          <p:nvPr/>
        </p:nvSpPr>
        <p:spPr>
          <a:xfrm>
            <a:off x="1085508" y="3613746"/>
            <a:ext cx="4729842" cy="1424093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fr-FR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25"/>
              </a:spcBef>
            </a:pPr>
            <a:endParaRPr lang="fr-CA" sz="1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ZoneTexte 18">
            <a:extLst>
              <a:ext uri="{FF2B5EF4-FFF2-40B4-BE49-F238E27FC236}">
                <a16:creationId xmlns:a16="http://schemas.microsoft.com/office/drawing/2014/main" id="{36795534-1C97-F939-3440-58106BA275F1}"/>
              </a:ext>
            </a:extLst>
          </p:cNvPr>
          <p:cNvSpPr txBox="1"/>
          <p:nvPr/>
        </p:nvSpPr>
        <p:spPr>
          <a:xfrm>
            <a:off x="871945" y="3386101"/>
            <a:ext cx="5156968" cy="31547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2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2- Où en sommes-nous présentement? </a:t>
            </a:r>
          </a:p>
        </p:txBody>
      </p:sp>
      <p:sp>
        <p:nvSpPr>
          <p:cNvPr id="76" name="Espace réservé du texte 1">
            <a:extLst>
              <a:ext uri="{FF2B5EF4-FFF2-40B4-BE49-F238E27FC236}">
                <a16:creationId xmlns:a16="http://schemas.microsoft.com/office/drawing/2014/main" id="{72ABD1DD-7BBE-73A4-A182-5B4B6D39F188}"/>
              </a:ext>
            </a:extLst>
          </p:cNvPr>
          <p:cNvSpPr txBox="1">
            <a:spLocks/>
          </p:cNvSpPr>
          <p:nvPr/>
        </p:nvSpPr>
        <p:spPr>
          <a:xfrm>
            <a:off x="124146" y="4951342"/>
            <a:ext cx="6305565" cy="3751924"/>
          </a:xfrm>
          <a:prstGeom prst="rect">
            <a:avLst/>
          </a:prstGeom>
        </p:spPr>
        <p:txBody>
          <a:bodyPr lIns="91440" tIns="45720" rIns="91440" bIns="45720"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fr-CA" sz="1400" b="1" dirty="0">
                <a:latin typeface="Calibri" panose="020F0502020204030204" pitchFamily="34" charset="0"/>
              </a:rPr>
              <a:t>Constats sur la pratique actuelle SRA :</a:t>
            </a:r>
            <a:r>
              <a:rPr lang="fr-CA" sz="1400" dirty="0">
                <a:latin typeface="Calibri" panose="020F0502020204030204" pitchFamily="34" charset="0"/>
              </a:rPr>
              <a:t> </a:t>
            </a:r>
            <a:endParaRPr lang="fr-CA" sz="1400" dirty="0">
              <a:latin typeface="Segoe UI" panose="020B0502040204020203" pitchFamily="34" charset="0"/>
            </a:endParaRPr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CA" sz="1200" b="1" dirty="0">
                <a:latin typeface="Calibri" panose="020F0502020204030204" pitchFamily="34" charset="0"/>
              </a:rPr>
              <a:t>Ressources et équipes</a:t>
            </a:r>
            <a:r>
              <a:rPr lang="fr-CA" sz="1200" dirty="0">
                <a:latin typeface="Calibri" panose="020F0502020204030204" pitchFamily="34" charset="0"/>
              </a:rPr>
              <a:t> </a:t>
            </a:r>
            <a:endParaRPr lang="fr-CA" sz="1200" dirty="0">
              <a:latin typeface="Segoe UI" panose="020B0502040204020203" pitchFamily="34" charset="0"/>
            </a:endParaRP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Équipes réduites, manque de personnel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Ressources financières insuffisantes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Structure de soutien fragile et précaire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endParaRPr lang="fr-CA" sz="1200" b="1" dirty="0">
              <a:latin typeface="Calibri" panose="020F0502020204030204" pitchFamily="34" charset="0"/>
            </a:endParaRPr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CA" sz="1200" b="1" dirty="0">
                <a:latin typeface="Calibri" panose="020F0502020204030204" pitchFamily="34" charset="0"/>
              </a:rPr>
              <a:t>Formation et soutien clinique</a:t>
            </a:r>
            <a:r>
              <a:rPr lang="fr-CA" sz="1200" dirty="0">
                <a:latin typeface="Calibri" panose="020F0502020204030204" pitchFamily="34" charset="0"/>
              </a:rPr>
              <a:t> </a:t>
            </a:r>
            <a:endParaRPr lang="fr-CA" sz="1200" dirty="0">
              <a:latin typeface="Segoe UI" panose="020B0502040204020203" pitchFamily="34" charset="0"/>
            </a:endParaRPr>
          </a:p>
          <a:p>
            <a:pPr lvl="1" fontAlgn="base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Peu ou pas de formation sur le modèle SRA, grande variabilité des formations de base </a:t>
            </a:r>
          </a:p>
          <a:p>
            <a:pPr lvl="1" fontAlgn="base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Soutien clinique disponible de façon inégale </a:t>
            </a:r>
          </a:p>
          <a:p>
            <a:pPr marL="0" indent="0" algn="ctr">
              <a:buNone/>
            </a:pPr>
            <a:endParaRPr lang="fr-CA" sz="1100" dirty="0">
              <a:solidFill>
                <a:schemeClr val="bg1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6" y="8532293"/>
            <a:ext cx="1073408" cy="503457"/>
          </a:xfrm>
          <a:prstGeom prst="rect">
            <a:avLst/>
          </a:prstGeom>
        </p:spPr>
      </p:pic>
      <p:grpSp>
        <p:nvGrpSpPr>
          <p:cNvPr id="80" name="Graphique 2">
            <a:extLst>
              <a:ext uri="{FF2B5EF4-FFF2-40B4-BE49-F238E27FC236}">
                <a16:creationId xmlns:a16="http://schemas.microsoft.com/office/drawing/2014/main" id="{0D7063FB-E400-76F3-456B-AE2575DE7C54}"/>
              </a:ext>
            </a:extLst>
          </p:cNvPr>
          <p:cNvGrpSpPr/>
          <p:nvPr/>
        </p:nvGrpSpPr>
        <p:grpSpPr>
          <a:xfrm>
            <a:off x="5679745" y="7925087"/>
            <a:ext cx="1748224" cy="1766591"/>
            <a:chOff x="3988468" y="5682473"/>
            <a:chExt cx="604183" cy="632419"/>
          </a:xfrm>
          <a:solidFill>
            <a:schemeClr val="bg1"/>
          </a:solidFill>
        </p:grpSpPr>
        <p:sp>
          <p:nvSpPr>
            <p:cNvPr id="81" name="Forme libre : forme 40">
              <a:extLst>
                <a:ext uri="{FF2B5EF4-FFF2-40B4-BE49-F238E27FC236}">
                  <a16:creationId xmlns:a16="http://schemas.microsoft.com/office/drawing/2014/main" id="{C88FECF7-8841-2518-597B-82FCA1DC9F91}"/>
                </a:ext>
              </a:extLst>
            </p:cNvPr>
            <p:cNvSpPr/>
            <p:nvPr/>
          </p:nvSpPr>
          <p:spPr>
            <a:xfrm>
              <a:off x="3990525" y="5682473"/>
              <a:ext cx="602127" cy="632419"/>
            </a:xfrm>
            <a:custGeom>
              <a:avLst/>
              <a:gdLst>
                <a:gd name="connsiteX0" fmla="*/ 596846 w 602127"/>
                <a:gd name="connsiteY0" fmla="*/ 608891 h 632419"/>
                <a:gd name="connsiteX1" fmla="*/ 550627 w 602127"/>
                <a:gd name="connsiteY1" fmla="*/ 576983 h 632419"/>
                <a:gd name="connsiteX2" fmla="*/ 538509 w 602127"/>
                <a:gd name="connsiteY2" fmla="*/ 570537 h 632419"/>
                <a:gd name="connsiteX3" fmla="*/ 505763 w 602127"/>
                <a:gd name="connsiteY3" fmla="*/ 557645 h 632419"/>
                <a:gd name="connsiteX4" fmla="*/ 493774 w 602127"/>
                <a:gd name="connsiteY4" fmla="*/ 562867 h 632419"/>
                <a:gd name="connsiteX5" fmla="*/ 498995 w 602127"/>
                <a:gd name="connsiteY5" fmla="*/ 574856 h 632419"/>
                <a:gd name="connsiteX6" fmla="*/ 540121 w 602127"/>
                <a:gd name="connsiteY6" fmla="*/ 592196 h 632419"/>
                <a:gd name="connsiteX7" fmla="*/ 571126 w 602127"/>
                <a:gd name="connsiteY7" fmla="*/ 613597 h 632419"/>
                <a:gd name="connsiteX8" fmla="*/ 31334 w 602127"/>
                <a:gd name="connsiteY8" fmla="*/ 613597 h 632419"/>
                <a:gd name="connsiteX9" fmla="*/ 62468 w 602127"/>
                <a:gd name="connsiteY9" fmla="*/ 592196 h 632419"/>
                <a:gd name="connsiteX10" fmla="*/ 98889 w 602127"/>
                <a:gd name="connsiteY10" fmla="*/ 554487 h 632419"/>
                <a:gd name="connsiteX11" fmla="*/ 124221 w 602127"/>
                <a:gd name="connsiteY11" fmla="*/ 541337 h 632419"/>
                <a:gd name="connsiteX12" fmla="*/ 151424 w 602127"/>
                <a:gd name="connsiteY12" fmla="*/ 537856 h 632419"/>
                <a:gd name="connsiteX13" fmla="*/ 173663 w 602127"/>
                <a:gd name="connsiteY13" fmla="*/ 541208 h 632419"/>
                <a:gd name="connsiteX14" fmla="*/ 226133 w 602127"/>
                <a:gd name="connsiteY14" fmla="*/ 564994 h 632419"/>
                <a:gd name="connsiteX15" fmla="*/ 281247 w 602127"/>
                <a:gd name="connsiteY15" fmla="*/ 570151 h 632419"/>
                <a:gd name="connsiteX16" fmla="*/ 281505 w 602127"/>
                <a:gd name="connsiteY16" fmla="*/ 570151 h 632419"/>
                <a:gd name="connsiteX17" fmla="*/ 423834 w 602127"/>
                <a:gd name="connsiteY17" fmla="*/ 553262 h 632419"/>
                <a:gd name="connsiteX18" fmla="*/ 441238 w 602127"/>
                <a:gd name="connsiteY18" fmla="*/ 554616 h 632419"/>
                <a:gd name="connsiteX19" fmla="*/ 459481 w 602127"/>
                <a:gd name="connsiteY19" fmla="*/ 560095 h 632419"/>
                <a:gd name="connsiteX20" fmla="*/ 471019 w 602127"/>
                <a:gd name="connsiteY20" fmla="*/ 553907 h 632419"/>
                <a:gd name="connsiteX21" fmla="*/ 464831 w 602127"/>
                <a:gd name="connsiteY21" fmla="*/ 542368 h 632419"/>
                <a:gd name="connsiteX22" fmla="*/ 446588 w 602127"/>
                <a:gd name="connsiteY22" fmla="*/ 536889 h 632419"/>
                <a:gd name="connsiteX23" fmla="*/ 421384 w 602127"/>
                <a:gd name="connsiteY23" fmla="*/ 534891 h 632419"/>
                <a:gd name="connsiteX24" fmla="*/ 368720 w 602127"/>
                <a:gd name="connsiteY24" fmla="*/ 542046 h 632419"/>
                <a:gd name="connsiteX25" fmla="*/ 359760 w 602127"/>
                <a:gd name="connsiteY25" fmla="*/ 543013 h 632419"/>
                <a:gd name="connsiteX26" fmla="*/ 354023 w 602127"/>
                <a:gd name="connsiteY26" fmla="*/ 531217 h 632419"/>
                <a:gd name="connsiteX27" fmla="*/ 345772 w 602127"/>
                <a:gd name="connsiteY27" fmla="*/ 496344 h 632419"/>
                <a:gd name="connsiteX28" fmla="*/ 344934 w 602127"/>
                <a:gd name="connsiteY28" fmla="*/ 422858 h 632419"/>
                <a:gd name="connsiteX29" fmla="*/ 409072 w 602127"/>
                <a:gd name="connsiteY29" fmla="*/ 417057 h 632419"/>
                <a:gd name="connsiteX30" fmla="*/ 429829 w 602127"/>
                <a:gd name="connsiteY30" fmla="*/ 407066 h 632419"/>
                <a:gd name="connsiteX31" fmla="*/ 502862 w 602127"/>
                <a:gd name="connsiteY31" fmla="*/ 330551 h 632419"/>
                <a:gd name="connsiteX32" fmla="*/ 538573 w 602127"/>
                <a:gd name="connsiteY32" fmla="*/ 330551 h 632419"/>
                <a:gd name="connsiteX33" fmla="*/ 571706 w 602127"/>
                <a:gd name="connsiteY33" fmla="*/ 300770 h 632419"/>
                <a:gd name="connsiteX34" fmla="*/ 539089 w 602127"/>
                <a:gd name="connsiteY34" fmla="*/ 265059 h 632419"/>
                <a:gd name="connsiteX35" fmla="*/ 528582 w 602127"/>
                <a:gd name="connsiteY35" fmla="*/ 265059 h 632419"/>
                <a:gd name="connsiteX36" fmla="*/ 529936 w 602127"/>
                <a:gd name="connsiteY36" fmla="*/ 258226 h 632419"/>
                <a:gd name="connsiteX37" fmla="*/ 562811 w 602127"/>
                <a:gd name="connsiteY37" fmla="*/ 222451 h 632419"/>
                <a:gd name="connsiteX38" fmla="*/ 563326 w 602127"/>
                <a:gd name="connsiteY38" fmla="*/ 177909 h 632419"/>
                <a:gd name="connsiteX39" fmla="*/ 514981 w 602127"/>
                <a:gd name="connsiteY39" fmla="*/ 177780 h 632419"/>
                <a:gd name="connsiteX40" fmla="*/ 475467 w 602127"/>
                <a:gd name="connsiteY40" fmla="*/ 220775 h 632419"/>
                <a:gd name="connsiteX41" fmla="*/ 467474 w 602127"/>
                <a:gd name="connsiteY41" fmla="*/ 236632 h 632419"/>
                <a:gd name="connsiteX42" fmla="*/ 458513 w 602127"/>
                <a:gd name="connsiteY42" fmla="*/ 282141 h 632419"/>
                <a:gd name="connsiteX43" fmla="*/ 390895 w 602127"/>
                <a:gd name="connsiteY43" fmla="*/ 352983 h 632419"/>
                <a:gd name="connsiteX44" fmla="*/ 378840 w 602127"/>
                <a:gd name="connsiteY44" fmla="*/ 354079 h 632419"/>
                <a:gd name="connsiteX45" fmla="*/ 411844 w 602127"/>
                <a:gd name="connsiteY45" fmla="*/ 312567 h 632419"/>
                <a:gd name="connsiteX46" fmla="*/ 418677 w 602127"/>
                <a:gd name="connsiteY46" fmla="*/ 296645 h 632419"/>
                <a:gd name="connsiteX47" fmla="*/ 431311 w 602127"/>
                <a:gd name="connsiteY47" fmla="*/ 205047 h 632419"/>
                <a:gd name="connsiteX48" fmla="*/ 470116 w 602127"/>
                <a:gd name="connsiteY48" fmla="*/ 152769 h 632419"/>
                <a:gd name="connsiteX49" fmla="*/ 506472 w 602127"/>
                <a:gd name="connsiteY49" fmla="*/ 99396 h 632419"/>
                <a:gd name="connsiteX50" fmla="*/ 534190 w 602127"/>
                <a:gd name="connsiteY50" fmla="*/ 88631 h 632419"/>
                <a:gd name="connsiteX51" fmla="*/ 554237 w 602127"/>
                <a:gd name="connsiteY51" fmla="*/ 48859 h 632419"/>
                <a:gd name="connsiteX52" fmla="*/ 537284 w 602127"/>
                <a:gd name="connsiteY52" fmla="*/ 28554 h 632419"/>
                <a:gd name="connsiteX53" fmla="*/ 510920 w 602127"/>
                <a:gd name="connsiteY53" fmla="*/ 27393 h 632419"/>
                <a:gd name="connsiteX54" fmla="*/ 473211 w 602127"/>
                <a:gd name="connsiteY54" fmla="*/ 42090 h 632419"/>
                <a:gd name="connsiteX55" fmla="*/ 457998 w 602127"/>
                <a:gd name="connsiteY55" fmla="*/ 54209 h 632419"/>
                <a:gd name="connsiteX56" fmla="*/ 446717 w 602127"/>
                <a:gd name="connsiteY56" fmla="*/ 70840 h 632419"/>
                <a:gd name="connsiteX57" fmla="*/ 423963 w 602127"/>
                <a:gd name="connsiteY57" fmla="*/ 29585 h 632419"/>
                <a:gd name="connsiteX58" fmla="*/ 404367 w 602127"/>
                <a:gd name="connsiteY58" fmla="*/ 13921 h 632419"/>
                <a:gd name="connsiteX59" fmla="*/ 379485 w 602127"/>
                <a:gd name="connsiteY59" fmla="*/ 16693 h 632419"/>
                <a:gd name="connsiteX60" fmla="*/ 366593 w 602127"/>
                <a:gd name="connsiteY60" fmla="*/ 61171 h 632419"/>
                <a:gd name="connsiteX61" fmla="*/ 404882 w 602127"/>
                <a:gd name="connsiteY61" fmla="*/ 130659 h 632419"/>
                <a:gd name="connsiteX62" fmla="*/ 373619 w 602127"/>
                <a:gd name="connsiteY62" fmla="*/ 172752 h 632419"/>
                <a:gd name="connsiteX63" fmla="*/ 367495 w 602127"/>
                <a:gd name="connsiteY63" fmla="*/ 187835 h 632419"/>
                <a:gd name="connsiteX64" fmla="*/ 354990 w 602127"/>
                <a:gd name="connsiteY64" fmla="*/ 278854 h 632419"/>
                <a:gd name="connsiteX65" fmla="*/ 294204 w 602127"/>
                <a:gd name="connsiteY65" fmla="*/ 355304 h 632419"/>
                <a:gd name="connsiteX66" fmla="*/ 273770 w 602127"/>
                <a:gd name="connsiteY66" fmla="*/ 348471 h 632419"/>
                <a:gd name="connsiteX67" fmla="*/ 273770 w 602127"/>
                <a:gd name="connsiteY67" fmla="*/ 306765 h 632419"/>
                <a:gd name="connsiteX68" fmla="*/ 318505 w 602127"/>
                <a:gd name="connsiteY68" fmla="*/ 266477 h 632419"/>
                <a:gd name="connsiteX69" fmla="*/ 328625 w 602127"/>
                <a:gd name="connsiteY69" fmla="*/ 248880 h 632419"/>
                <a:gd name="connsiteX70" fmla="*/ 341195 w 602127"/>
                <a:gd name="connsiteY70" fmla="*/ 189125 h 632419"/>
                <a:gd name="connsiteX71" fmla="*/ 315927 w 602127"/>
                <a:gd name="connsiteY71" fmla="*/ 150384 h 632419"/>
                <a:gd name="connsiteX72" fmla="*/ 277186 w 602127"/>
                <a:gd name="connsiteY72" fmla="*/ 175653 h 632419"/>
                <a:gd name="connsiteX73" fmla="*/ 268999 w 602127"/>
                <a:gd name="connsiteY73" fmla="*/ 214651 h 632419"/>
                <a:gd name="connsiteX74" fmla="*/ 242958 w 602127"/>
                <a:gd name="connsiteY74" fmla="*/ 162567 h 632419"/>
                <a:gd name="connsiteX75" fmla="*/ 264745 w 602127"/>
                <a:gd name="connsiteY75" fmla="*/ 139748 h 632419"/>
                <a:gd name="connsiteX76" fmla="*/ 271836 w 602127"/>
                <a:gd name="connsiteY76" fmla="*/ 128274 h 632419"/>
                <a:gd name="connsiteX77" fmla="*/ 293301 w 602127"/>
                <a:gd name="connsiteY77" fmla="*/ 69035 h 632419"/>
                <a:gd name="connsiteX78" fmla="*/ 273705 w 602127"/>
                <a:gd name="connsiteY78" fmla="*/ 27135 h 632419"/>
                <a:gd name="connsiteX79" fmla="*/ 231806 w 602127"/>
                <a:gd name="connsiteY79" fmla="*/ 46732 h 632419"/>
                <a:gd name="connsiteX80" fmla="*/ 212661 w 602127"/>
                <a:gd name="connsiteY80" fmla="*/ 99460 h 632419"/>
                <a:gd name="connsiteX81" fmla="*/ 211823 w 602127"/>
                <a:gd name="connsiteY81" fmla="*/ 100363 h 632419"/>
                <a:gd name="connsiteX82" fmla="*/ 209116 w 602127"/>
                <a:gd name="connsiteY82" fmla="*/ 95012 h 632419"/>
                <a:gd name="connsiteX83" fmla="*/ 209116 w 602127"/>
                <a:gd name="connsiteY83" fmla="*/ 33259 h 632419"/>
                <a:gd name="connsiteX84" fmla="*/ 179335 w 602127"/>
                <a:gd name="connsiteY84" fmla="*/ 126 h 632419"/>
                <a:gd name="connsiteX85" fmla="*/ 143624 w 602127"/>
                <a:gd name="connsiteY85" fmla="*/ 32743 h 632419"/>
                <a:gd name="connsiteX86" fmla="*/ 143624 w 602127"/>
                <a:gd name="connsiteY86" fmla="*/ 102748 h 632419"/>
                <a:gd name="connsiteX87" fmla="*/ 147105 w 602127"/>
                <a:gd name="connsiteY87" fmla="*/ 117380 h 632419"/>
                <a:gd name="connsiteX88" fmla="*/ 165992 w 602127"/>
                <a:gd name="connsiteY88" fmla="*/ 155090 h 632419"/>
                <a:gd name="connsiteX89" fmla="*/ 178433 w 602127"/>
                <a:gd name="connsiteY89" fmla="*/ 159215 h 632419"/>
                <a:gd name="connsiteX90" fmla="*/ 182558 w 602127"/>
                <a:gd name="connsiteY90" fmla="*/ 146774 h 632419"/>
                <a:gd name="connsiteX91" fmla="*/ 163671 w 602127"/>
                <a:gd name="connsiteY91" fmla="*/ 109065 h 632419"/>
                <a:gd name="connsiteX92" fmla="*/ 162189 w 602127"/>
                <a:gd name="connsiteY92" fmla="*/ 102683 h 632419"/>
                <a:gd name="connsiteX93" fmla="*/ 162189 w 602127"/>
                <a:gd name="connsiteY93" fmla="*/ 32679 h 632419"/>
                <a:gd name="connsiteX94" fmla="*/ 177724 w 602127"/>
                <a:gd name="connsiteY94" fmla="*/ 18498 h 632419"/>
                <a:gd name="connsiteX95" fmla="*/ 190616 w 602127"/>
                <a:gd name="connsiteY95" fmla="*/ 33195 h 632419"/>
                <a:gd name="connsiteX96" fmla="*/ 190616 w 602127"/>
                <a:gd name="connsiteY96" fmla="*/ 97140 h 632419"/>
                <a:gd name="connsiteX97" fmla="*/ 191583 w 602127"/>
                <a:gd name="connsiteY97" fmla="*/ 101265 h 632419"/>
                <a:gd name="connsiteX98" fmla="*/ 201123 w 602127"/>
                <a:gd name="connsiteY98" fmla="*/ 120345 h 632419"/>
                <a:gd name="connsiteX99" fmla="*/ 216078 w 602127"/>
                <a:gd name="connsiteY99" fmla="*/ 122601 h 632419"/>
                <a:gd name="connsiteX100" fmla="*/ 227358 w 602127"/>
                <a:gd name="connsiteY100" fmla="*/ 110805 h 632419"/>
                <a:gd name="connsiteX101" fmla="*/ 229357 w 602127"/>
                <a:gd name="connsiteY101" fmla="*/ 107582 h 632419"/>
                <a:gd name="connsiteX102" fmla="*/ 249146 w 602127"/>
                <a:gd name="connsiteY102" fmla="*/ 52984 h 632419"/>
                <a:gd name="connsiteX103" fmla="*/ 267324 w 602127"/>
                <a:gd name="connsiteY103" fmla="*/ 44475 h 632419"/>
                <a:gd name="connsiteX104" fmla="*/ 275833 w 602127"/>
                <a:gd name="connsiteY104" fmla="*/ 62653 h 632419"/>
                <a:gd name="connsiteX105" fmla="*/ 254367 w 602127"/>
                <a:gd name="connsiteY105" fmla="*/ 121892 h 632419"/>
                <a:gd name="connsiteX106" fmla="*/ 251273 w 602127"/>
                <a:gd name="connsiteY106" fmla="*/ 126856 h 632419"/>
                <a:gd name="connsiteX107" fmla="*/ 224973 w 602127"/>
                <a:gd name="connsiteY107" fmla="*/ 154380 h 632419"/>
                <a:gd name="connsiteX108" fmla="*/ 223362 w 602127"/>
                <a:gd name="connsiteY108" fmla="*/ 164952 h 632419"/>
                <a:gd name="connsiteX109" fmla="*/ 253722 w 602127"/>
                <a:gd name="connsiteY109" fmla="*/ 225609 h 632419"/>
                <a:gd name="connsiteX110" fmla="*/ 255205 w 602127"/>
                <a:gd name="connsiteY110" fmla="*/ 231991 h 632419"/>
                <a:gd name="connsiteX111" fmla="*/ 255205 w 602127"/>
                <a:gd name="connsiteY111" fmla="*/ 239468 h 632419"/>
                <a:gd name="connsiteX112" fmla="*/ 270676 w 602127"/>
                <a:gd name="connsiteY112" fmla="*/ 246366 h 632419"/>
                <a:gd name="connsiteX113" fmla="*/ 281376 w 602127"/>
                <a:gd name="connsiteY113" fmla="*/ 236696 h 632419"/>
                <a:gd name="connsiteX114" fmla="*/ 284212 w 602127"/>
                <a:gd name="connsiteY114" fmla="*/ 231733 h 632419"/>
                <a:gd name="connsiteX115" fmla="*/ 295171 w 602127"/>
                <a:gd name="connsiteY115" fmla="*/ 179456 h 632419"/>
                <a:gd name="connsiteX116" fmla="*/ 311995 w 602127"/>
                <a:gd name="connsiteY116" fmla="*/ 168497 h 632419"/>
                <a:gd name="connsiteX117" fmla="*/ 322953 w 602127"/>
                <a:gd name="connsiteY117" fmla="*/ 185322 h 632419"/>
                <a:gd name="connsiteX118" fmla="*/ 310383 w 602127"/>
                <a:gd name="connsiteY118" fmla="*/ 245076 h 632419"/>
                <a:gd name="connsiteX119" fmla="*/ 306000 w 602127"/>
                <a:gd name="connsiteY119" fmla="*/ 252683 h 632419"/>
                <a:gd name="connsiteX120" fmla="*/ 258170 w 602127"/>
                <a:gd name="connsiteY120" fmla="*/ 295743 h 632419"/>
                <a:gd name="connsiteX121" fmla="*/ 255141 w 602127"/>
                <a:gd name="connsiteY121" fmla="*/ 302639 h 632419"/>
                <a:gd name="connsiteX122" fmla="*/ 255141 w 602127"/>
                <a:gd name="connsiteY122" fmla="*/ 351243 h 632419"/>
                <a:gd name="connsiteX123" fmla="*/ 265197 w 602127"/>
                <a:gd name="connsiteY123" fmla="*/ 365166 h 632419"/>
                <a:gd name="connsiteX124" fmla="*/ 290852 w 602127"/>
                <a:gd name="connsiteY124" fmla="*/ 373740 h 632419"/>
                <a:gd name="connsiteX125" fmla="*/ 306967 w 602127"/>
                <a:gd name="connsiteY125" fmla="*/ 368970 h 632419"/>
                <a:gd name="connsiteX126" fmla="*/ 371041 w 602127"/>
                <a:gd name="connsiteY126" fmla="*/ 288458 h 632419"/>
                <a:gd name="connsiteX127" fmla="*/ 372974 w 602127"/>
                <a:gd name="connsiteY127" fmla="*/ 283946 h 632419"/>
                <a:gd name="connsiteX128" fmla="*/ 385866 w 602127"/>
                <a:gd name="connsiteY128" fmla="*/ 190414 h 632419"/>
                <a:gd name="connsiteX129" fmla="*/ 388509 w 602127"/>
                <a:gd name="connsiteY129" fmla="*/ 183903 h 632419"/>
                <a:gd name="connsiteX130" fmla="*/ 423318 w 602127"/>
                <a:gd name="connsiteY130" fmla="*/ 136976 h 632419"/>
                <a:gd name="connsiteX131" fmla="*/ 423963 w 602127"/>
                <a:gd name="connsiteY131" fmla="*/ 126985 h 632419"/>
                <a:gd name="connsiteX132" fmla="*/ 382772 w 602127"/>
                <a:gd name="connsiteY132" fmla="*/ 52275 h 632419"/>
                <a:gd name="connsiteX133" fmla="*/ 388380 w 602127"/>
                <a:gd name="connsiteY133" fmla="*/ 32937 h 632419"/>
                <a:gd name="connsiteX134" fmla="*/ 407719 w 602127"/>
                <a:gd name="connsiteY134" fmla="*/ 38545 h 632419"/>
                <a:gd name="connsiteX135" fmla="*/ 437757 w 602127"/>
                <a:gd name="connsiteY135" fmla="*/ 93014 h 632419"/>
                <a:gd name="connsiteX136" fmla="*/ 445428 w 602127"/>
                <a:gd name="connsiteY136" fmla="*/ 97784 h 632419"/>
                <a:gd name="connsiteX137" fmla="*/ 453550 w 602127"/>
                <a:gd name="connsiteY137" fmla="*/ 93723 h 632419"/>
                <a:gd name="connsiteX138" fmla="*/ 473339 w 602127"/>
                <a:gd name="connsiteY138" fmla="*/ 64651 h 632419"/>
                <a:gd name="connsiteX139" fmla="*/ 479914 w 602127"/>
                <a:gd name="connsiteY139" fmla="*/ 59430 h 632419"/>
                <a:gd name="connsiteX140" fmla="*/ 517624 w 602127"/>
                <a:gd name="connsiteY140" fmla="*/ 44733 h 632419"/>
                <a:gd name="connsiteX141" fmla="*/ 536446 w 602127"/>
                <a:gd name="connsiteY141" fmla="*/ 54080 h 632419"/>
                <a:gd name="connsiteX142" fmla="*/ 527422 w 602127"/>
                <a:gd name="connsiteY142" fmla="*/ 71420 h 632419"/>
                <a:gd name="connsiteX143" fmla="*/ 496997 w 602127"/>
                <a:gd name="connsiteY143" fmla="*/ 83281 h 632419"/>
                <a:gd name="connsiteX144" fmla="*/ 492677 w 602127"/>
                <a:gd name="connsiteY144" fmla="*/ 86697 h 632419"/>
                <a:gd name="connsiteX145" fmla="*/ 455290 w 602127"/>
                <a:gd name="connsiteY145" fmla="*/ 141682 h 632419"/>
                <a:gd name="connsiteX146" fmla="*/ 455226 w 602127"/>
                <a:gd name="connsiteY146" fmla="*/ 141811 h 632419"/>
                <a:gd name="connsiteX147" fmla="*/ 455226 w 602127"/>
                <a:gd name="connsiteY147" fmla="*/ 141875 h 632419"/>
                <a:gd name="connsiteX148" fmla="*/ 415003 w 602127"/>
                <a:gd name="connsiteY148" fmla="*/ 196086 h 632419"/>
                <a:gd name="connsiteX149" fmla="*/ 413262 w 602127"/>
                <a:gd name="connsiteY149" fmla="*/ 200341 h 632419"/>
                <a:gd name="connsiteX150" fmla="*/ 400306 w 602127"/>
                <a:gd name="connsiteY150" fmla="*/ 294324 h 632419"/>
                <a:gd name="connsiteX151" fmla="*/ 397341 w 602127"/>
                <a:gd name="connsiteY151" fmla="*/ 301222 h 632419"/>
                <a:gd name="connsiteX152" fmla="*/ 358729 w 602127"/>
                <a:gd name="connsiteY152" fmla="*/ 349760 h 632419"/>
                <a:gd name="connsiteX153" fmla="*/ 357310 w 602127"/>
                <a:gd name="connsiteY153" fmla="*/ 365875 h 632419"/>
                <a:gd name="connsiteX154" fmla="*/ 371556 w 602127"/>
                <a:gd name="connsiteY154" fmla="*/ 373546 h 632419"/>
                <a:gd name="connsiteX155" fmla="*/ 393988 w 602127"/>
                <a:gd name="connsiteY155" fmla="*/ 371484 h 632419"/>
                <a:gd name="connsiteX156" fmla="*/ 403271 w 602127"/>
                <a:gd name="connsiteY156" fmla="*/ 367036 h 632419"/>
                <a:gd name="connsiteX157" fmla="*/ 473726 w 602127"/>
                <a:gd name="connsiteY157" fmla="*/ 293164 h 632419"/>
                <a:gd name="connsiteX158" fmla="*/ 476111 w 602127"/>
                <a:gd name="connsiteY158" fmla="*/ 288523 h 632419"/>
                <a:gd name="connsiteX159" fmla="*/ 485587 w 602127"/>
                <a:gd name="connsiteY159" fmla="*/ 240371 h 632419"/>
                <a:gd name="connsiteX160" fmla="*/ 489068 w 602127"/>
                <a:gd name="connsiteY160" fmla="*/ 233473 h 632419"/>
                <a:gd name="connsiteX161" fmla="*/ 528582 w 602127"/>
                <a:gd name="connsiteY161" fmla="*/ 190478 h 632419"/>
                <a:gd name="connsiteX162" fmla="*/ 549596 w 602127"/>
                <a:gd name="connsiteY162" fmla="*/ 190543 h 632419"/>
                <a:gd name="connsiteX163" fmla="*/ 549145 w 602127"/>
                <a:gd name="connsiteY163" fmla="*/ 210074 h 632419"/>
                <a:gd name="connsiteX164" fmla="*/ 514465 w 602127"/>
                <a:gd name="connsiteY164" fmla="*/ 247784 h 632419"/>
                <a:gd name="connsiteX165" fmla="*/ 512209 w 602127"/>
                <a:gd name="connsiteY165" fmla="*/ 252296 h 632419"/>
                <a:gd name="connsiteX166" fmla="*/ 508213 w 602127"/>
                <a:gd name="connsiteY166" fmla="*/ 272730 h 632419"/>
                <a:gd name="connsiteX167" fmla="*/ 510146 w 602127"/>
                <a:gd name="connsiteY167" fmla="*/ 280401 h 632419"/>
                <a:gd name="connsiteX168" fmla="*/ 517301 w 602127"/>
                <a:gd name="connsiteY168" fmla="*/ 283753 h 632419"/>
                <a:gd name="connsiteX169" fmla="*/ 539025 w 602127"/>
                <a:gd name="connsiteY169" fmla="*/ 283753 h 632419"/>
                <a:gd name="connsiteX170" fmla="*/ 553141 w 602127"/>
                <a:gd name="connsiteY170" fmla="*/ 299288 h 632419"/>
                <a:gd name="connsiteX171" fmla="*/ 538445 w 602127"/>
                <a:gd name="connsiteY171" fmla="*/ 312180 h 632419"/>
                <a:gd name="connsiteX172" fmla="*/ 498737 w 602127"/>
                <a:gd name="connsiteY172" fmla="*/ 312180 h 632419"/>
                <a:gd name="connsiteX173" fmla="*/ 492033 w 602127"/>
                <a:gd name="connsiteY173" fmla="*/ 315016 h 632419"/>
                <a:gd name="connsiteX174" fmla="*/ 416292 w 602127"/>
                <a:gd name="connsiteY174" fmla="*/ 394432 h 632419"/>
                <a:gd name="connsiteX175" fmla="*/ 407267 w 602127"/>
                <a:gd name="connsiteY175" fmla="*/ 398750 h 632419"/>
                <a:gd name="connsiteX176" fmla="*/ 339584 w 602127"/>
                <a:gd name="connsiteY176" fmla="*/ 404874 h 632419"/>
                <a:gd name="connsiteX177" fmla="*/ 326240 w 602127"/>
                <a:gd name="connsiteY177" fmla="*/ 419635 h 632419"/>
                <a:gd name="connsiteX178" fmla="*/ 327143 w 602127"/>
                <a:gd name="connsiteY178" fmla="*/ 496666 h 632419"/>
                <a:gd name="connsiteX179" fmla="*/ 337263 w 602127"/>
                <a:gd name="connsiteY179" fmla="*/ 539468 h 632419"/>
                <a:gd name="connsiteX180" fmla="*/ 340100 w 602127"/>
                <a:gd name="connsiteY180" fmla="*/ 545333 h 632419"/>
                <a:gd name="connsiteX181" fmla="*/ 286984 w 602127"/>
                <a:gd name="connsiteY181" fmla="*/ 551135 h 632419"/>
                <a:gd name="connsiteX182" fmla="*/ 284148 w 602127"/>
                <a:gd name="connsiteY182" fmla="*/ 541788 h 632419"/>
                <a:gd name="connsiteX183" fmla="*/ 281054 w 602127"/>
                <a:gd name="connsiteY183" fmla="*/ 509558 h 632419"/>
                <a:gd name="connsiteX184" fmla="*/ 290852 w 602127"/>
                <a:gd name="connsiteY184" fmla="*/ 416026 h 632419"/>
                <a:gd name="connsiteX185" fmla="*/ 280925 w 602127"/>
                <a:gd name="connsiteY185" fmla="*/ 400619 h 632419"/>
                <a:gd name="connsiteX186" fmla="*/ 174630 w 602127"/>
                <a:gd name="connsiteY186" fmla="*/ 365166 h 632419"/>
                <a:gd name="connsiteX187" fmla="*/ 172373 w 602127"/>
                <a:gd name="connsiteY187" fmla="*/ 364715 h 632419"/>
                <a:gd name="connsiteX188" fmla="*/ 98115 w 602127"/>
                <a:gd name="connsiteY188" fmla="*/ 359236 h 632419"/>
                <a:gd name="connsiteX189" fmla="*/ 87414 w 602127"/>
                <a:gd name="connsiteY189" fmla="*/ 353048 h 632419"/>
                <a:gd name="connsiteX190" fmla="*/ 51510 w 602127"/>
                <a:gd name="connsiteY190" fmla="*/ 300448 h 632419"/>
                <a:gd name="connsiteX191" fmla="*/ 55249 w 602127"/>
                <a:gd name="connsiteY191" fmla="*/ 280723 h 632419"/>
                <a:gd name="connsiteX192" fmla="*/ 74974 w 602127"/>
                <a:gd name="connsiteY192" fmla="*/ 284462 h 632419"/>
                <a:gd name="connsiteX193" fmla="*/ 104497 w 602127"/>
                <a:gd name="connsiteY193" fmla="*/ 327715 h 632419"/>
                <a:gd name="connsiteX194" fmla="*/ 111458 w 602127"/>
                <a:gd name="connsiteY194" fmla="*/ 331711 h 632419"/>
                <a:gd name="connsiteX195" fmla="*/ 139305 w 602127"/>
                <a:gd name="connsiteY195" fmla="*/ 333774 h 632419"/>
                <a:gd name="connsiteX196" fmla="*/ 148523 w 602127"/>
                <a:gd name="connsiteY196" fmla="*/ 320946 h 632419"/>
                <a:gd name="connsiteX197" fmla="*/ 118098 w 602127"/>
                <a:gd name="connsiteY197" fmla="*/ 247848 h 632419"/>
                <a:gd name="connsiteX198" fmla="*/ 125768 w 602127"/>
                <a:gd name="connsiteY198" fmla="*/ 229284 h 632419"/>
                <a:gd name="connsiteX199" fmla="*/ 144333 w 602127"/>
                <a:gd name="connsiteY199" fmla="*/ 236954 h 632419"/>
                <a:gd name="connsiteX200" fmla="*/ 184427 w 602127"/>
                <a:gd name="connsiteY200" fmla="*/ 333194 h 632419"/>
                <a:gd name="connsiteX201" fmla="*/ 193323 w 602127"/>
                <a:gd name="connsiteY201" fmla="*/ 341445 h 632419"/>
                <a:gd name="connsiteX202" fmla="*/ 220719 w 602127"/>
                <a:gd name="connsiteY202" fmla="*/ 344152 h 632419"/>
                <a:gd name="connsiteX203" fmla="*/ 226778 w 602127"/>
                <a:gd name="connsiteY203" fmla="*/ 332227 h 632419"/>
                <a:gd name="connsiteX204" fmla="*/ 226778 w 602127"/>
                <a:gd name="connsiteY204" fmla="*/ 239081 h 632419"/>
                <a:gd name="connsiteX205" fmla="*/ 225231 w 602127"/>
                <a:gd name="connsiteY205" fmla="*/ 232507 h 632419"/>
                <a:gd name="connsiteX206" fmla="*/ 201639 w 602127"/>
                <a:gd name="connsiteY206" fmla="*/ 185322 h 632419"/>
                <a:gd name="connsiteX207" fmla="*/ 189198 w 602127"/>
                <a:gd name="connsiteY207" fmla="*/ 181196 h 632419"/>
                <a:gd name="connsiteX208" fmla="*/ 185072 w 602127"/>
                <a:gd name="connsiteY208" fmla="*/ 193637 h 632419"/>
                <a:gd name="connsiteX209" fmla="*/ 208278 w 602127"/>
                <a:gd name="connsiteY209" fmla="*/ 239984 h 632419"/>
                <a:gd name="connsiteX210" fmla="*/ 208278 w 602127"/>
                <a:gd name="connsiteY210" fmla="*/ 326877 h 632419"/>
                <a:gd name="connsiteX211" fmla="*/ 200801 w 602127"/>
                <a:gd name="connsiteY211" fmla="*/ 324363 h 632419"/>
                <a:gd name="connsiteX212" fmla="*/ 161415 w 602127"/>
                <a:gd name="connsiteY212" fmla="*/ 229799 h 632419"/>
                <a:gd name="connsiteX213" fmla="*/ 143689 w 602127"/>
                <a:gd name="connsiteY213" fmla="*/ 212137 h 632419"/>
                <a:gd name="connsiteX214" fmla="*/ 100951 w 602127"/>
                <a:gd name="connsiteY214" fmla="*/ 229928 h 632419"/>
                <a:gd name="connsiteX215" fmla="*/ 100951 w 602127"/>
                <a:gd name="connsiteY215" fmla="*/ 255003 h 632419"/>
                <a:gd name="connsiteX216" fmla="*/ 125639 w 602127"/>
                <a:gd name="connsiteY216" fmla="*/ 314178 h 632419"/>
                <a:gd name="connsiteX217" fmla="*/ 117260 w 602127"/>
                <a:gd name="connsiteY217" fmla="*/ 313533 h 632419"/>
                <a:gd name="connsiteX218" fmla="*/ 90251 w 602127"/>
                <a:gd name="connsiteY218" fmla="*/ 273955 h 632419"/>
                <a:gd name="connsiteX219" fmla="*/ 69301 w 602127"/>
                <a:gd name="connsiteY219" fmla="*/ 260225 h 632419"/>
                <a:gd name="connsiteX220" fmla="*/ 31076 w 602127"/>
                <a:gd name="connsiteY220" fmla="*/ 286331 h 632419"/>
                <a:gd name="connsiteX221" fmla="*/ 36233 w 602127"/>
                <a:gd name="connsiteY221" fmla="*/ 310826 h 632419"/>
                <a:gd name="connsiteX222" fmla="*/ 72137 w 602127"/>
                <a:gd name="connsiteY222" fmla="*/ 363426 h 632419"/>
                <a:gd name="connsiteX223" fmla="*/ 96761 w 602127"/>
                <a:gd name="connsiteY223" fmla="*/ 377607 h 632419"/>
                <a:gd name="connsiteX224" fmla="*/ 169860 w 602127"/>
                <a:gd name="connsiteY224" fmla="*/ 383022 h 632419"/>
                <a:gd name="connsiteX225" fmla="*/ 272158 w 602127"/>
                <a:gd name="connsiteY225" fmla="*/ 417121 h 632419"/>
                <a:gd name="connsiteX226" fmla="*/ 262682 w 602127"/>
                <a:gd name="connsiteY226" fmla="*/ 507624 h 632419"/>
                <a:gd name="connsiteX227" fmla="*/ 266486 w 602127"/>
                <a:gd name="connsiteY227" fmla="*/ 547203 h 632419"/>
                <a:gd name="connsiteX228" fmla="*/ 268291 w 602127"/>
                <a:gd name="connsiteY228" fmla="*/ 553198 h 632419"/>
                <a:gd name="connsiteX229" fmla="*/ 262553 w 602127"/>
                <a:gd name="connsiteY229" fmla="*/ 553198 h 632419"/>
                <a:gd name="connsiteX230" fmla="*/ 233740 w 602127"/>
                <a:gd name="connsiteY230" fmla="*/ 548492 h 632419"/>
                <a:gd name="connsiteX231" fmla="*/ 181269 w 602127"/>
                <a:gd name="connsiteY231" fmla="*/ 524706 h 632419"/>
                <a:gd name="connsiteX232" fmla="*/ 149039 w 602127"/>
                <a:gd name="connsiteY232" fmla="*/ 519871 h 632419"/>
                <a:gd name="connsiteX233" fmla="*/ 121836 w 602127"/>
                <a:gd name="connsiteY233" fmla="*/ 523353 h 632419"/>
                <a:gd name="connsiteX234" fmla="*/ 85158 w 602127"/>
                <a:gd name="connsiteY234" fmla="*/ 542433 h 632419"/>
                <a:gd name="connsiteX235" fmla="*/ 51961 w 602127"/>
                <a:gd name="connsiteY235" fmla="*/ 577306 h 632419"/>
                <a:gd name="connsiteX236" fmla="*/ 5549 w 602127"/>
                <a:gd name="connsiteY236" fmla="*/ 609149 h 632419"/>
                <a:gd name="connsiteX237" fmla="*/ 586 w 602127"/>
                <a:gd name="connsiteY237" fmla="*/ 623459 h 632419"/>
                <a:gd name="connsiteX238" fmla="*/ 12769 w 602127"/>
                <a:gd name="connsiteY238" fmla="*/ 632420 h 632419"/>
                <a:gd name="connsiteX239" fmla="*/ 589497 w 602127"/>
                <a:gd name="connsiteY239" fmla="*/ 632420 h 632419"/>
                <a:gd name="connsiteX240" fmla="*/ 596781 w 602127"/>
                <a:gd name="connsiteY240" fmla="*/ 609149 h 632419"/>
                <a:gd name="connsiteX241" fmla="*/ 596781 w 602127"/>
                <a:gd name="connsiteY241" fmla="*/ 609149 h 63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602127" h="632419">
                  <a:moveTo>
                    <a:pt x="596846" y="608891"/>
                  </a:moveTo>
                  <a:cubicBezTo>
                    <a:pt x="596846" y="608891"/>
                    <a:pt x="550627" y="576983"/>
                    <a:pt x="550627" y="576983"/>
                  </a:cubicBezTo>
                  <a:cubicBezTo>
                    <a:pt x="546889" y="574405"/>
                    <a:pt x="542763" y="572213"/>
                    <a:pt x="538509" y="570537"/>
                  </a:cubicBezTo>
                  <a:lnTo>
                    <a:pt x="505763" y="557645"/>
                  </a:lnTo>
                  <a:cubicBezTo>
                    <a:pt x="500993" y="555776"/>
                    <a:pt x="495643" y="558096"/>
                    <a:pt x="493774" y="562867"/>
                  </a:cubicBezTo>
                  <a:cubicBezTo>
                    <a:pt x="491904" y="567637"/>
                    <a:pt x="494224" y="572987"/>
                    <a:pt x="498995" y="574856"/>
                  </a:cubicBezTo>
                  <a:cubicBezTo>
                    <a:pt x="512402" y="580142"/>
                    <a:pt x="528324" y="584074"/>
                    <a:pt x="540121" y="592196"/>
                  </a:cubicBezTo>
                  <a:lnTo>
                    <a:pt x="571126" y="613597"/>
                  </a:lnTo>
                  <a:lnTo>
                    <a:pt x="31334" y="613597"/>
                  </a:lnTo>
                  <a:lnTo>
                    <a:pt x="62468" y="592196"/>
                  </a:lnTo>
                  <a:cubicBezTo>
                    <a:pt x="76521" y="582527"/>
                    <a:pt x="87414" y="567057"/>
                    <a:pt x="98889" y="554487"/>
                  </a:cubicBezTo>
                  <a:cubicBezTo>
                    <a:pt x="105463" y="547203"/>
                    <a:pt x="114488" y="542562"/>
                    <a:pt x="124221" y="541337"/>
                  </a:cubicBezTo>
                  <a:lnTo>
                    <a:pt x="151424" y="537856"/>
                  </a:lnTo>
                  <a:cubicBezTo>
                    <a:pt x="159030" y="536889"/>
                    <a:pt x="166701" y="538049"/>
                    <a:pt x="173663" y="541208"/>
                  </a:cubicBezTo>
                  <a:cubicBezTo>
                    <a:pt x="173663" y="541208"/>
                    <a:pt x="226133" y="564929"/>
                    <a:pt x="226133" y="564994"/>
                  </a:cubicBezTo>
                  <a:cubicBezTo>
                    <a:pt x="242700" y="572471"/>
                    <a:pt x="263650" y="571827"/>
                    <a:pt x="281247" y="570151"/>
                  </a:cubicBezTo>
                  <a:cubicBezTo>
                    <a:pt x="281312" y="570151"/>
                    <a:pt x="281441" y="570151"/>
                    <a:pt x="281505" y="570151"/>
                  </a:cubicBezTo>
                  <a:lnTo>
                    <a:pt x="423834" y="553262"/>
                  </a:lnTo>
                  <a:cubicBezTo>
                    <a:pt x="429700" y="552488"/>
                    <a:pt x="435566" y="552940"/>
                    <a:pt x="441238" y="554616"/>
                  </a:cubicBezTo>
                  <a:lnTo>
                    <a:pt x="459481" y="560095"/>
                  </a:lnTo>
                  <a:cubicBezTo>
                    <a:pt x="464380" y="561578"/>
                    <a:pt x="469536" y="558806"/>
                    <a:pt x="471019" y="553907"/>
                  </a:cubicBezTo>
                  <a:cubicBezTo>
                    <a:pt x="472501" y="549008"/>
                    <a:pt x="469730" y="543851"/>
                    <a:pt x="464831" y="542368"/>
                  </a:cubicBezTo>
                  <a:lnTo>
                    <a:pt x="446588" y="536889"/>
                  </a:lnTo>
                  <a:cubicBezTo>
                    <a:pt x="438337" y="534440"/>
                    <a:pt x="429893" y="533731"/>
                    <a:pt x="421384" y="534891"/>
                  </a:cubicBezTo>
                  <a:lnTo>
                    <a:pt x="368720" y="542046"/>
                  </a:lnTo>
                  <a:lnTo>
                    <a:pt x="359760" y="543013"/>
                  </a:lnTo>
                  <a:lnTo>
                    <a:pt x="354023" y="531217"/>
                  </a:lnTo>
                  <a:cubicBezTo>
                    <a:pt x="348737" y="520387"/>
                    <a:pt x="345901" y="508333"/>
                    <a:pt x="345772" y="496344"/>
                  </a:cubicBezTo>
                  <a:lnTo>
                    <a:pt x="344934" y="422858"/>
                  </a:lnTo>
                  <a:lnTo>
                    <a:pt x="409072" y="417057"/>
                  </a:lnTo>
                  <a:cubicBezTo>
                    <a:pt x="417001" y="416348"/>
                    <a:pt x="424350" y="412803"/>
                    <a:pt x="429829" y="407066"/>
                  </a:cubicBezTo>
                  <a:lnTo>
                    <a:pt x="502862" y="330551"/>
                  </a:lnTo>
                  <a:lnTo>
                    <a:pt x="538573" y="330551"/>
                  </a:lnTo>
                  <a:cubicBezTo>
                    <a:pt x="555656" y="330551"/>
                    <a:pt x="570224" y="317466"/>
                    <a:pt x="571706" y="300770"/>
                  </a:cubicBezTo>
                  <a:cubicBezTo>
                    <a:pt x="573382" y="281883"/>
                    <a:pt x="558298" y="265059"/>
                    <a:pt x="539089" y="265059"/>
                  </a:cubicBezTo>
                  <a:lnTo>
                    <a:pt x="528582" y="265059"/>
                  </a:lnTo>
                  <a:lnTo>
                    <a:pt x="529936" y="258226"/>
                  </a:lnTo>
                  <a:lnTo>
                    <a:pt x="562811" y="222451"/>
                  </a:lnTo>
                  <a:cubicBezTo>
                    <a:pt x="574413" y="209881"/>
                    <a:pt x="574607" y="190285"/>
                    <a:pt x="563326" y="177909"/>
                  </a:cubicBezTo>
                  <a:cubicBezTo>
                    <a:pt x="550756" y="164114"/>
                    <a:pt x="527809" y="163856"/>
                    <a:pt x="514981" y="177780"/>
                  </a:cubicBezTo>
                  <a:cubicBezTo>
                    <a:pt x="514981" y="177780"/>
                    <a:pt x="475467" y="220775"/>
                    <a:pt x="475467" y="220775"/>
                  </a:cubicBezTo>
                  <a:cubicBezTo>
                    <a:pt x="471406" y="225223"/>
                    <a:pt x="468634" y="230702"/>
                    <a:pt x="467474" y="236632"/>
                  </a:cubicBezTo>
                  <a:lnTo>
                    <a:pt x="458513" y="282141"/>
                  </a:lnTo>
                  <a:lnTo>
                    <a:pt x="390895" y="352983"/>
                  </a:lnTo>
                  <a:lnTo>
                    <a:pt x="378840" y="354079"/>
                  </a:lnTo>
                  <a:lnTo>
                    <a:pt x="411844" y="312567"/>
                  </a:lnTo>
                  <a:cubicBezTo>
                    <a:pt x="415518" y="307990"/>
                    <a:pt x="417839" y="302446"/>
                    <a:pt x="418677" y="296645"/>
                  </a:cubicBezTo>
                  <a:lnTo>
                    <a:pt x="431311" y="205047"/>
                  </a:lnTo>
                  <a:lnTo>
                    <a:pt x="470116" y="152769"/>
                  </a:lnTo>
                  <a:cubicBezTo>
                    <a:pt x="470116" y="152769"/>
                    <a:pt x="506472" y="99396"/>
                    <a:pt x="506472" y="99396"/>
                  </a:cubicBezTo>
                  <a:lnTo>
                    <a:pt x="534190" y="88631"/>
                  </a:lnTo>
                  <a:cubicBezTo>
                    <a:pt x="550112" y="82443"/>
                    <a:pt x="558943" y="64974"/>
                    <a:pt x="554237" y="48859"/>
                  </a:cubicBezTo>
                  <a:cubicBezTo>
                    <a:pt x="551659" y="40027"/>
                    <a:pt x="545471" y="32615"/>
                    <a:pt x="537284" y="28554"/>
                  </a:cubicBezTo>
                  <a:cubicBezTo>
                    <a:pt x="529098" y="24493"/>
                    <a:pt x="519429" y="24106"/>
                    <a:pt x="510920" y="27393"/>
                  </a:cubicBezTo>
                  <a:lnTo>
                    <a:pt x="473211" y="42090"/>
                  </a:lnTo>
                  <a:cubicBezTo>
                    <a:pt x="467022" y="44475"/>
                    <a:pt x="461737" y="48665"/>
                    <a:pt x="457998" y="54209"/>
                  </a:cubicBezTo>
                  <a:lnTo>
                    <a:pt x="446717" y="70840"/>
                  </a:lnTo>
                  <a:lnTo>
                    <a:pt x="423963" y="29585"/>
                  </a:lnTo>
                  <a:cubicBezTo>
                    <a:pt x="419773" y="21914"/>
                    <a:pt x="412811" y="16371"/>
                    <a:pt x="404367" y="13921"/>
                  </a:cubicBezTo>
                  <a:cubicBezTo>
                    <a:pt x="395987" y="11471"/>
                    <a:pt x="387156" y="12503"/>
                    <a:pt x="379485" y="16693"/>
                  </a:cubicBezTo>
                  <a:cubicBezTo>
                    <a:pt x="363692" y="25395"/>
                    <a:pt x="357891" y="45378"/>
                    <a:pt x="366593" y="61171"/>
                  </a:cubicBezTo>
                  <a:lnTo>
                    <a:pt x="404882" y="130659"/>
                  </a:lnTo>
                  <a:lnTo>
                    <a:pt x="373619" y="172752"/>
                  </a:lnTo>
                  <a:cubicBezTo>
                    <a:pt x="370332" y="177135"/>
                    <a:pt x="368204" y="182356"/>
                    <a:pt x="367495" y="187835"/>
                  </a:cubicBezTo>
                  <a:lnTo>
                    <a:pt x="354990" y="278854"/>
                  </a:lnTo>
                  <a:lnTo>
                    <a:pt x="294204" y="355304"/>
                  </a:lnTo>
                  <a:lnTo>
                    <a:pt x="273770" y="348471"/>
                  </a:lnTo>
                  <a:lnTo>
                    <a:pt x="273770" y="306765"/>
                  </a:lnTo>
                  <a:lnTo>
                    <a:pt x="318505" y="266477"/>
                  </a:lnTo>
                  <a:cubicBezTo>
                    <a:pt x="323662" y="261836"/>
                    <a:pt x="327208" y="255712"/>
                    <a:pt x="328625" y="248880"/>
                  </a:cubicBezTo>
                  <a:lnTo>
                    <a:pt x="341195" y="189125"/>
                  </a:lnTo>
                  <a:cubicBezTo>
                    <a:pt x="344870" y="171527"/>
                    <a:pt x="333331" y="153994"/>
                    <a:pt x="315927" y="150384"/>
                  </a:cubicBezTo>
                  <a:cubicBezTo>
                    <a:pt x="298458" y="146709"/>
                    <a:pt x="280860" y="158248"/>
                    <a:pt x="277186" y="175653"/>
                  </a:cubicBezTo>
                  <a:cubicBezTo>
                    <a:pt x="277186" y="175653"/>
                    <a:pt x="268999" y="214651"/>
                    <a:pt x="268999" y="214651"/>
                  </a:cubicBezTo>
                  <a:lnTo>
                    <a:pt x="242958" y="162567"/>
                  </a:lnTo>
                  <a:lnTo>
                    <a:pt x="264745" y="139748"/>
                  </a:lnTo>
                  <a:cubicBezTo>
                    <a:pt x="267904" y="136460"/>
                    <a:pt x="270289" y="132593"/>
                    <a:pt x="271836" y="128274"/>
                  </a:cubicBezTo>
                  <a:lnTo>
                    <a:pt x="293301" y="69035"/>
                  </a:lnTo>
                  <a:cubicBezTo>
                    <a:pt x="299425" y="52082"/>
                    <a:pt x="290659" y="33259"/>
                    <a:pt x="273705" y="27135"/>
                  </a:cubicBezTo>
                  <a:cubicBezTo>
                    <a:pt x="256752" y="21012"/>
                    <a:pt x="237930" y="29778"/>
                    <a:pt x="231806" y="46732"/>
                  </a:cubicBezTo>
                  <a:lnTo>
                    <a:pt x="212661" y="99460"/>
                  </a:lnTo>
                  <a:lnTo>
                    <a:pt x="211823" y="100363"/>
                  </a:lnTo>
                  <a:lnTo>
                    <a:pt x="209116" y="95012"/>
                  </a:lnTo>
                  <a:lnTo>
                    <a:pt x="209116" y="33259"/>
                  </a:lnTo>
                  <a:cubicBezTo>
                    <a:pt x="209116" y="16177"/>
                    <a:pt x="196031" y="1609"/>
                    <a:pt x="179335" y="126"/>
                  </a:cubicBezTo>
                  <a:cubicBezTo>
                    <a:pt x="160448" y="-1550"/>
                    <a:pt x="143624" y="13663"/>
                    <a:pt x="143624" y="32743"/>
                  </a:cubicBezTo>
                  <a:lnTo>
                    <a:pt x="143624" y="102748"/>
                  </a:lnTo>
                  <a:cubicBezTo>
                    <a:pt x="143624" y="107775"/>
                    <a:pt x="144849" y="112868"/>
                    <a:pt x="147105" y="117380"/>
                  </a:cubicBezTo>
                  <a:lnTo>
                    <a:pt x="165992" y="155090"/>
                  </a:lnTo>
                  <a:cubicBezTo>
                    <a:pt x="168312" y="159666"/>
                    <a:pt x="173856" y="161536"/>
                    <a:pt x="178433" y="159215"/>
                  </a:cubicBezTo>
                  <a:cubicBezTo>
                    <a:pt x="183009" y="156894"/>
                    <a:pt x="184879" y="151351"/>
                    <a:pt x="182558" y="146774"/>
                  </a:cubicBezTo>
                  <a:lnTo>
                    <a:pt x="163671" y="109065"/>
                  </a:lnTo>
                  <a:cubicBezTo>
                    <a:pt x="162704" y="107067"/>
                    <a:pt x="162189" y="104875"/>
                    <a:pt x="162189" y="102683"/>
                  </a:cubicBezTo>
                  <a:lnTo>
                    <a:pt x="162189" y="32679"/>
                  </a:lnTo>
                  <a:cubicBezTo>
                    <a:pt x="162189" y="24428"/>
                    <a:pt x="169473" y="17788"/>
                    <a:pt x="177724" y="18498"/>
                  </a:cubicBezTo>
                  <a:cubicBezTo>
                    <a:pt x="184943" y="19142"/>
                    <a:pt x="190616" y="25588"/>
                    <a:pt x="190616" y="33195"/>
                  </a:cubicBezTo>
                  <a:lnTo>
                    <a:pt x="190616" y="97140"/>
                  </a:lnTo>
                  <a:cubicBezTo>
                    <a:pt x="190616" y="98558"/>
                    <a:pt x="190938" y="99976"/>
                    <a:pt x="191583" y="101265"/>
                  </a:cubicBezTo>
                  <a:cubicBezTo>
                    <a:pt x="191583" y="101265"/>
                    <a:pt x="201123" y="120281"/>
                    <a:pt x="201123" y="120345"/>
                  </a:cubicBezTo>
                  <a:cubicBezTo>
                    <a:pt x="203959" y="125953"/>
                    <a:pt x="211759" y="127178"/>
                    <a:pt x="216078" y="122601"/>
                  </a:cubicBezTo>
                  <a:lnTo>
                    <a:pt x="227358" y="110805"/>
                  </a:lnTo>
                  <a:cubicBezTo>
                    <a:pt x="228261" y="109903"/>
                    <a:pt x="228905" y="108743"/>
                    <a:pt x="229357" y="107582"/>
                  </a:cubicBezTo>
                  <a:lnTo>
                    <a:pt x="249146" y="52984"/>
                  </a:lnTo>
                  <a:cubicBezTo>
                    <a:pt x="251789" y="45635"/>
                    <a:pt x="259975" y="41833"/>
                    <a:pt x="267324" y="44475"/>
                  </a:cubicBezTo>
                  <a:cubicBezTo>
                    <a:pt x="274672" y="47118"/>
                    <a:pt x="278540" y="55305"/>
                    <a:pt x="275833" y="62653"/>
                  </a:cubicBezTo>
                  <a:lnTo>
                    <a:pt x="254367" y="121892"/>
                  </a:lnTo>
                  <a:cubicBezTo>
                    <a:pt x="253722" y="123762"/>
                    <a:pt x="252627" y="125438"/>
                    <a:pt x="251273" y="126856"/>
                  </a:cubicBezTo>
                  <a:lnTo>
                    <a:pt x="224973" y="154380"/>
                  </a:lnTo>
                  <a:cubicBezTo>
                    <a:pt x="222266" y="157217"/>
                    <a:pt x="221621" y="161407"/>
                    <a:pt x="223362" y="164952"/>
                  </a:cubicBezTo>
                  <a:lnTo>
                    <a:pt x="253722" y="225609"/>
                  </a:lnTo>
                  <a:cubicBezTo>
                    <a:pt x="254689" y="227543"/>
                    <a:pt x="255205" y="229799"/>
                    <a:pt x="255205" y="231991"/>
                  </a:cubicBezTo>
                  <a:lnTo>
                    <a:pt x="255205" y="239468"/>
                  </a:lnTo>
                  <a:cubicBezTo>
                    <a:pt x="255205" y="247397"/>
                    <a:pt x="264810" y="251651"/>
                    <a:pt x="270676" y="246366"/>
                  </a:cubicBezTo>
                  <a:lnTo>
                    <a:pt x="281376" y="236696"/>
                  </a:lnTo>
                  <a:cubicBezTo>
                    <a:pt x="282859" y="235407"/>
                    <a:pt x="283826" y="233667"/>
                    <a:pt x="284212" y="231733"/>
                  </a:cubicBezTo>
                  <a:cubicBezTo>
                    <a:pt x="284212" y="231733"/>
                    <a:pt x="295171" y="179520"/>
                    <a:pt x="295171" y="179456"/>
                  </a:cubicBezTo>
                  <a:cubicBezTo>
                    <a:pt x="296718" y="172043"/>
                    <a:pt x="304582" y="166886"/>
                    <a:pt x="311995" y="168497"/>
                  </a:cubicBezTo>
                  <a:cubicBezTo>
                    <a:pt x="320117" y="170238"/>
                    <a:pt x="324693" y="177071"/>
                    <a:pt x="322953" y="185322"/>
                  </a:cubicBezTo>
                  <a:lnTo>
                    <a:pt x="310383" y="245076"/>
                  </a:lnTo>
                  <a:cubicBezTo>
                    <a:pt x="309739" y="248042"/>
                    <a:pt x="308256" y="250684"/>
                    <a:pt x="306000" y="252683"/>
                  </a:cubicBezTo>
                  <a:lnTo>
                    <a:pt x="258170" y="295743"/>
                  </a:lnTo>
                  <a:cubicBezTo>
                    <a:pt x="256236" y="297483"/>
                    <a:pt x="255141" y="299997"/>
                    <a:pt x="255141" y="302639"/>
                  </a:cubicBezTo>
                  <a:lnTo>
                    <a:pt x="255141" y="351243"/>
                  </a:lnTo>
                  <a:cubicBezTo>
                    <a:pt x="255141" y="357560"/>
                    <a:pt x="259137" y="363168"/>
                    <a:pt x="265197" y="365166"/>
                  </a:cubicBezTo>
                  <a:lnTo>
                    <a:pt x="290852" y="373740"/>
                  </a:lnTo>
                  <a:cubicBezTo>
                    <a:pt x="296653" y="375673"/>
                    <a:pt x="303164" y="373740"/>
                    <a:pt x="306967" y="368970"/>
                  </a:cubicBezTo>
                  <a:lnTo>
                    <a:pt x="371041" y="288458"/>
                  </a:lnTo>
                  <a:cubicBezTo>
                    <a:pt x="372072" y="287169"/>
                    <a:pt x="372717" y="285622"/>
                    <a:pt x="372974" y="283946"/>
                  </a:cubicBezTo>
                  <a:lnTo>
                    <a:pt x="385866" y="190414"/>
                  </a:lnTo>
                  <a:cubicBezTo>
                    <a:pt x="386189" y="188029"/>
                    <a:pt x="387091" y="185773"/>
                    <a:pt x="388509" y="183903"/>
                  </a:cubicBezTo>
                  <a:lnTo>
                    <a:pt x="423318" y="136976"/>
                  </a:lnTo>
                  <a:cubicBezTo>
                    <a:pt x="425510" y="134075"/>
                    <a:pt x="425767" y="130143"/>
                    <a:pt x="423963" y="126985"/>
                  </a:cubicBezTo>
                  <a:lnTo>
                    <a:pt x="382772" y="52275"/>
                  </a:lnTo>
                  <a:cubicBezTo>
                    <a:pt x="378969" y="45442"/>
                    <a:pt x="381483" y="36740"/>
                    <a:pt x="388380" y="32937"/>
                  </a:cubicBezTo>
                  <a:cubicBezTo>
                    <a:pt x="395020" y="29263"/>
                    <a:pt x="404173" y="31454"/>
                    <a:pt x="407719" y="38545"/>
                  </a:cubicBezTo>
                  <a:lnTo>
                    <a:pt x="437757" y="93014"/>
                  </a:lnTo>
                  <a:cubicBezTo>
                    <a:pt x="439304" y="95850"/>
                    <a:pt x="442205" y="97655"/>
                    <a:pt x="445428" y="97784"/>
                  </a:cubicBezTo>
                  <a:cubicBezTo>
                    <a:pt x="448651" y="97913"/>
                    <a:pt x="451681" y="96430"/>
                    <a:pt x="453550" y="93723"/>
                  </a:cubicBezTo>
                  <a:lnTo>
                    <a:pt x="473339" y="64651"/>
                  </a:lnTo>
                  <a:cubicBezTo>
                    <a:pt x="474951" y="62266"/>
                    <a:pt x="477272" y="60462"/>
                    <a:pt x="479914" y="59430"/>
                  </a:cubicBezTo>
                  <a:cubicBezTo>
                    <a:pt x="479914" y="59430"/>
                    <a:pt x="517560" y="44797"/>
                    <a:pt x="517624" y="44733"/>
                  </a:cubicBezTo>
                  <a:cubicBezTo>
                    <a:pt x="525617" y="41639"/>
                    <a:pt x="534061" y="45958"/>
                    <a:pt x="536446" y="54080"/>
                  </a:cubicBezTo>
                  <a:cubicBezTo>
                    <a:pt x="538445" y="61042"/>
                    <a:pt x="534512" y="68648"/>
                    <a:pt x="527422" y="71420"/>
                  </a:cubicBezTo>
                  <a:lnTo>
                    <a:pt x="496997" y="83281"/>
                  </a:lnTo>
                  <a:cubicBezTo>
                    <a:pt x="495256" y="83925"/>
                    <a:pt x="493774" y="85150"/>
                    <a:pt x="492677" y="86697"/>
                  </a:cubicBezTo>
                  <a:lnTo>
                    <a:pt x="455290" y="141682"/>
                  </a:lnTo>
                  <a:cubicBezTo>
                    <a:pt x="455290" y="141682"/>
                    <a:pt x="455226" y="141746"/>
                    <a:pt x="455226" y="141811"/>
                  </a:cubicBezTo>
                  <a:cubicBezTo>
                    <a:pt x="455226" y="141811"/>
                    <a:pt x="455226" y="141811"/>
                    <a:pt x="455226" y="141875"/>
                  </a:cubicBezTo>
                  <a:lnTo>
                    <a:pt x="415003" y="196086"/>
                  </a:lnTo>
                  <a:cubicBezTo>
                    <a:pt x="414100" y="197311"/>
                    <a:pt x="413456" y="198794"/>
                    <a:pt x="413262" y="200341"/>
                  </a:cubicBezTo>
                  <a:lnTo>
                    <a:pt x="400306" y="294324"/>
                  </a:lnTo>
                  <a:cubicBezTo>
                    <a:pt x="399983" y="296838"/>
                    <a:pt x="398952" y="299223"/>
                    <a:pt x="397341" y="301222"/>
                  </a:cubicBezTo>
                  <a:lnTo>
                    <a:pt x="358729" y="349760"/>
                  </a:lnTo>
                  <a:cubicBezTo>
                    <a:pt x="355054" y="354337"/>
                    <a:pt x="354539" y="360654"/>
                    <a:pt x="357310" y="365875"/>
                  </a:cubicBezTo>
                  <a:cubicBezTo>
                    <a:pt x="360082" y="371032"/>
                    <a:pt x="365690" y="374062"/>
                    <a:pt x="371556" y="373546"/>
                  </a:cubicBezTo>
                  <a:lnTo>
                    <a:pt x="393988" y="371484"/>
                  </a:lnTo>
                  <a:cubicBezTo>
                    <a:pt x="397534" y="371161"/>
                    <a:pt x="400821" y="369549"/>
                    <a:pt x="403271" y="367036"/>
                  </a:cubicBezTo>
                  <a:lnTo>
                    <a:pt x="473726" y="293164"/>
                  </a:lnTo>
                  <a:cubicBezTo>
                    <a:pt x="474951" y="291875"/>
                    <a:pt x="475789" y="290263"/>
                    <a:pt x="476111" y="288523"/>
                  </a:cubicBezTo>
                  <a:lnTo>
                    <a:pt x="485587" y="240371"/>
                  </a:lnTo>
                  <a:cubicBezTo>
                    <a:pt x="486103" y="237792"/>
                    <a:pt x="487263" y="235407"/>
                    <a:pt x="489068" y="233473"/>
                  </a:cubicBezTo>
                  <a:cubicBezTo>
                    <a:pt x="489068" y="233473"/>
                    <a:pt x="528518" y="190543"/>
                    <a:pt x="528582" y="190478"/>
                  </a:cubicBezTo>
                  <a:cubicBezTo>
                    <a:pt x="534384" y="184161"/>
                    <a:pt x="543795" y="184226"/>
                    <a:pt x="549596" y="190543"/>
                  </a:cubicBezTo>
                  <a:cubicBezTo>
                    <a:pt x="554495" y="195893"/>
                    <a:pt x="554302" y="204466"/>
                    <a:pt x="549145" y="210074"/>
                  </a:cubicBezTo>
                  <a:lnTo>
                    <a:pt x="514465" y="247784"/>
                  </a:lnTo>
                  <a:cubicBezTo>
                    <a:pt x="513305" y="249073"/>
                    <a:pt x="512531" y="250620"/>
                    <a:pt x="512209" y="252296"/>
                  </a:cubicBezTo>
                  <a:lnTo>
                    <a:pt x="508213" y="272730"/>
                  </a:lnTo>
                  <a:cubicBezTo>
                    <a:pt x="507697" y="275437"/>
                    <a:pt x="508406" y="278274"/>
                    <a:pt x="510146" y="280401"/>
                  </a:cubicBezTo>
                  <a:cubicBezTo>
                    <a:pt x="511887" y="282528"/>
                    <a:pt x="514530" y="283753"/>
                    <a:pt x="517301" y="283753"/>
                  </a:cubicBezTo>
                  <a:lnTo>
                    <a:pt x="539025" y="283753"/>
                  </a:lnTo>
                  <a:cubicBezTo>
                    <a:pt x="547340" y="283753"/>
                    <a:pt x="553915" y="290908"/>
                    <a:pt x="553141" y="299288"/>
                  </a:cubicBezTo>
                  <a:cubicBezTo>
                    <a:pt x="552497" y="306507"/>
                    <a:pt x="546051" y="312180"/>
                    <a:pt x="538445" y="312180"/>
                  </a:cubicBezTo>
                  <a:lnTo>
                    <a:pt x="498737" y="312180"/>
                  </a:lnTo>
                  <a:cubicBezTo>
                    <a:pt x="496223" y="312180"/>
                    <a:pt x="493774" y="313211"/>
                    <a:pt x="492033" y="315016"/>
                  </a:cubicBezTo>
                  <a:lnTo>
                    <a:pt x="416292" y="394432"/>
                  </a:lnTo>
                  <a:cubicBezTo>
                    <a:pt x="413907" y="396945"/>
                    <a:pt x="410748" y="398493"/>
                    <a:pt x="407267" y="398750"/>
                  </a:cubicBezTo>
                  <a:lnTo>
                    <a:pt x="339584" y="404874"/>
                  </a:lnTo>
                  <a:cubicBezTo>
                    <a:pt x="332042" y="405583"/>
                    <a:pt x="326176" y="412029"/>
                    <a:pt x="326240" y="419635"/>
                  </a:cubicBezTo>
                  <a:lnTo>
                    <a:pt x="327143" y="496666"/>
                  </a:lnTo>
                  <a:cubicBezTo>
                    <a:pt x="327337" y="511427"/>
                    <a:pt x="330817" y="526189"/>
                    <a:pt x="337263" y="539468"/>
                  </a:cubicBezTo>
                  <a:lnTo>
                    <a:pt x="340100" y="545333"/>
                  </a:lnTo>
                  <a:lnTo>
                    <a:pt x="286984" y="551135"/>
                  </a:lnTo>
                  <a:lnTo>
                    <a:pt x="284148" y="541788"/>
                  </a:lnTo>
                  <a:cubicBezTo>
                    <a:pt x="280989" y="531281"/>
                    <a:pt x="279958" y="520452"/>
                    <a:pt x="281054" y="509558"/>
                  </a:cubicBezTo>
                  <a:lnTo>
                    <a:pt x="290852" y="416026"/>
                  </a:lnTo>
                  <a:cubicBezTo>
                    <a:pt x="291561" y="409128"/>
                    <a:pt x="287500" y="402811"/>
                    <a:pt x="280925" y="400619"/>
                  </a:cubicBezTo>
                  <a:lnTo>
                    <a:pt x="174630" y="365166"/>
                  </a:lnTo>
                  <a:cubicBezTo>
                    <a:pt x="173920" y="364909"/>
                    <a:pt x="173147" y="364779"/>
                    <a:pt x="172373" y="364715"/>
                  </a:cubicBezTo>
                  <a:lnTo>
                    <a:pt x="98115" y="359236"/>
                  </a:lnTo>
                  <a:cubicBezTo>
                    <a:pt x="93796" y="358914"/>
                    <a:pt x="89864" y="356657"/>
                    <a:pt x="87414" y="353048"/>
                  </a:cubicBezTo>
                  <a:cubicBezTo>
                    <a:pt x="87414" y="353048"/>
                    <a:pt x="51574" y="300513"/>
                    <a:pt x="51510" y="300448"/>
                  </a:cubicBezTo>
                  <a:cubicBezTo>
                    <a:pt x="47127" y="294066"/>
                    <a:pt x="48803" y="285042"/>
                    <a:pt x="55249" y="280723"/>
                  </a:cubicBezTo>
                  <a:cubicBezTo>
                    <a:pt x="61630" y="276404"/>
                    <a:pt x="70655" y="278080"/>
                    <a:pt x="74974" y="284462"/>
                  </a:cubicBezTo>
                  <a:lnTo>
                    <a:pt x="104497" y="327715"/>
                  </a:lnTo>
                  <a:cubicBezTo>
                    <a:pt x="106108" y="330035"/>
                    <a:pt x="108622" y="331518"/>
                    <a:pt x="111458" y="331711"/>
                  </a:cubicBezTo>
                  <a:cubicBezTo>
                    <a:pt x="111458" y="331711"/>
                    <a:pt x="139176" y="333774"/>
                    <a:pt x="139305" y="333774"/>
                  </a:cubicBezTo>
                  <a:cubicBezTo>
                    <a:pt x="146138" y="334290"/>
                    <a:pt x="151166" y="327263"/>
                    <a:pt x="148523" y="320946"/>
                  </a:cubicBezTo>
                  <a:cubicBezTo>
                    <a:pt x="148523" y="320946"/>
                    <a:pt x="118098" y="247913"/>
                    <a:pt x="118098" y="247848"/>
                  </a:cubicBezTo>
                  <a:cubicBezTo>
                    <a:pt x="115132" y="240693"/>
                    <a:pt x="118678" y="232249"/>
                    <a:pt x="125768" y="229284"/>
                  </a:cubicBezTo>
                  <a:cubicBezTo>
                    <a:pt x="133375" y="226125"/>
                    <a:pt x="141110" y="229155"/>
                    <a:pt x="144333" y="236954"/>
                  </a:cubicBezTo>
                  <a:lnTo>
                    <a:pt x="184427" y="333194"/>
                  </a:lnTo>
                  <a:cubicBezTo>
                    <a:pt x="186039" y="337126"/>
                    <a:pt x="189326" y="340156"/>
                    <a:pt x="193323" y="341445"/>
                  </a:cubicBezTo>
                  <a:cubicBezTo>
                    <a:pt x="201961" y="344346"/>
                    <a:pt x="212081" y="350405"/>
                    <a:pt x="220719" y="344152"/>
                  </a:cubicBezTo>
                  <a:cubicBezTo>
                    <a:pt x="224522" y="341380"/>
                    <a:pt x="226778" y="336932"/>
                    <a:pt x="226778" y="332227"/>
                  </a:cubicBezTo>
                  <a:lnTo>
                    <a:pt x="226778" y="239081"/>
                  </a:lnTo>
                  <a:cubicBezTo>
                    <a:pt x="226778" y="236826"/>
                    <a:pt x="226263" y="234569"/>
                    <a:pt x="225231" y="232507"/>
                  </a:cubicBezTo>
                  <a:lnTo>
                    <a:pt x="201639" y="185322"/>
                  </a:lnTo>
                  <a:cubicBezTo>
                    <a:pt x="199318" y="180745"/>
                    <a:pt x="193774" y="178876"/>
                    <a:pt x="189198" y="181196"/>
                  </a:cubicBezTo>
                  <a:cubicBezTo>
                    <a:pt x="184621" y="183517"/>
                    <a:pt x="182752" y="189060"/>
                    <a:pt x="185072" y="193637"/>
                  </a:cubicBezTo>
                  <a:lnTo>
                    <a:pt x="208278" y="239984"/>
                  </a:lnTo>
                  <a:lnTo>
                    <a:pt x="208278" y="326877"/>
                  </a:lnTo>
                  <a:lnTo>
                    <a:pt x="200801" y="324363"/>
                  </a:lnTo>
                  <a:lnTo>
                    <a:pt x="161415" y="229799"/>
                  </a:lnTo>
                  <a:cubicBezTo>
                    <a:pt x="158063" y="221742"/>
                    <a:pt x="151746" y="215425"/>
                    <a:pt x="143689" y="212137"/>
                  </a:cubicBezTo>
                  <a:cubicBezTo>
                    <a:pt x="126477" y="205047"/>
                    <a:pt x="107977" y="212911"/>
                    <a:pt x="100951" y="229928"/>
                  </a:cubicBezTo>
                  <a:cubicBezTo>
                    <a:pt x="97599" y="237986"/>
                    <a:pt x="97664" y="246881"/>
                    <a:pt x="100951" y="255003"/>
                  </a:cubicBezTo>
                  <a:lnTo>
                    <a:pt x="125639" y="314178"/>
                  </a:lnTo>
                  <a:lnTo>
                    <a:pt x="117260" y="313533"/>
                  </a:lnTo>
                  <a:lnTo>
                    <a:pt x="90251" y="273955"/>
                  </a:lnTo>
                  <a:cubicBezTo>
                    <a:pt x="85287" y="266735"/>
                    <a:pt x="77874" y="261836"/>
                    <a:pt x="69301" y="260225"/>
                  </a:cubicBezTo>
                  <a:cubicBezTo>
                    <a:pt x="51252" y="256808"/>
                    <a:pt x="34428" y="268475"/>
                    <a:pt x="31076" y="286331"/>
                  </a:cubicBezTo>
                  <a:cubicBezTo>
                    <a:pt x="29464" y="294905"/>
                    <a:pt x="31270" y="303607"/>
                    <a:pt x="36233" y="310826"/>
                  </a:cubicBezTo>
                  <a:lnTo>
                    <a:pt x="72137" y="363426"/>
                  </a:lnTo>
                  <a:cubicBezTo>
                    <a:pt x="77810" y="371677"/>
                    <a:pt x="86770" y="376898"/>
                    <a:pt x="96761" y="377607"/>
                  </a:cubicBezTo>
                  <a:lnTo>
                    <a:pt x="169860" y="383022"/>
                  </a:lnTo>
                  <a:lnTo>
                    <a:pt x="272158" y="417121"/>
                  </a:lnTo>
                  <a:lnTo>
                    <a:pt x="262682" y="507624"/>
                  </a:lnTo>
                  <a:cubicBezTo>
                    <a:pt x="261265" y="521032"/>
                    <a:pt x="262553" y="534311"/>
                    <a:pt x="266486" y="547203"/>
                  </a:cubicBezTo>
                  <a:lnTo>
                    <a:pt x="268291" y="553198"/>
                  </a:lnTo>
                  <a:cubicBezTo>
                    <a:pt x="266357" y="553326"/>
                    <a:pt x="264423" y="553326"/>
                    <a:pt x="262553" y="553198"/>
                  </a:cubicBezTo>
                  <a:cubicBezTo>
                    <a:pt x="252949" y="552424"/>
                    <a:pt x="242635" y="552488"/>
                    <a:pt x="233740" y="548492"/>
                  </a:cubicBezTo>
                  <a:lnTo>
                    <a:pt x="181269" y="524706"/>
                  </a:lnTo>
                  <a:cubicBezTo>
                    <a:pt x="171148" y="520130"/>
                    <a:pt x="160061" y="518453"/>
                    <a:pt x="149039" y="519871"/>
                  </a:cubicBezTo>
                  <a:lnTo>
                    <a:pt x="121836" y="523353"/>
                  </a:lnTo>
                  <a:cubicBezTo>
                    <a:pt x="107720" y="525157"/>
                    <a:pt x="94698" y="531926"/>
                    <a:pt x="85158" y="542433"/>
                  </a:cubicBezTo>
                  <a:cubicBezTo>
                    <a:pt x="74780" y="553842"/>
                    <a:pt x="64725" y="568604"/>
                    <a:pt x="51961" y="577306"/>
                  </a:cubicBezTo>
                  <a:lnTo>
                    <a:pt x="5549" y="609149"/>
                  </a:lnTo>
                  <a:cubicBezTo>
                    <a:pt x="908" y="612308"/>
                    <a:pt x="-1090" y="618109"/>
                    <a:pt x="586" y="623459"/>
                  </a:cubicBezTo>
                  <a:cubicBezTo>
                    <a:pt x="2262" y="628810"/>
                    <a:pt x="7161" y="632420"/>
                    <a:pt x="12769" y="632420"/>
                  </a:cubicBezTo>
                  <a:lnTo>
                    <a:pt x="589497" y="632420"/>
                  </a:lnTo>
                  <a:cubicBezTo>
                    <a:pt x="601745" y="632420"/>
                    <a:pt x="606837" y="616111"/>
                    <a:pt x="596781" y="609149"/>
                  </a:cubicBezTo>
                  <a:lnTo>
                    <a:pt x="596781" y="60914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2" name="Forme libre : forme 41">
              <a:extLst>
                <a:ext uri="{FF2B5EF4-FFF2-40B4-BE49-F238E27FC236}">
                  <a16:creationId xmlns:a16="http://schemas.microsoft.com/office/drawing/2014/main" id="{D6C1F6BE-0BCD-94D0-EB14-2C1CA1B1D967}"/>
                </a:ext>
              </a:extLst>
            </p:cNvPr>
            <p:cNvSpPr/>
            <p:nvPr/>
          </p:nvSpPr>
          <p:spPr>
            <a:xfrm>
              <a:off x="3988468" y="5824155"/>
              <a:ext cx="69359" cy="69359"/>
            </a:xfrm>
            <a:custGeom>
              <a:avLst/>
              <a:gdLst>
                <a:gd name="connsiteX0" fmla="*/ 34680 w 69359"/>
                <a:gd name="connsiteY0" fmla="*/ 69360 h 69359"/>
                <a:gd name="connsiteX1" fmla="*/ 69360 w 69359"/>
                <a:gd name="connsiteY1" fmla="*/ 34680 h 69359"/>
                <a:gd name="connsiteX2" fmla="*/ 34680 w 69359"/>
                <a:gd name="connsiteY2" fmla="*/ 0 h 69359"/>
                <a:gd name="connsiteX3" fmla="*/ 0 w 69359"/>
                <a:gd name="connsiteY3" fmla="*/ 34680 h 69359"/>
                <a:gd name="connsiteX4" fmla="*/ 34680 w 69359"/>
                <a:gd name="connsiteY4" fmla="*/ 69360 h 69359"/>
                <a:gd name="connsiteX5" fmla="*/ 34680 w 69359"/>
                <a:gd name="connsiteY5" fmla="*/ 69360 h 69359"/>
                <a:gd name="connsiteX6" fmla="*/ 34680 w 69359"/>
                <a:gd name="connsiteY6" fmla="*/ 18500 h 69359"/>
                <a:gd name="connsiteX7" fmla="*/ 50859 w 69359"/>
                <a:gd name="connsiteY7" fmla="*/ 34680 h 69359"/>
                <a:gd name="connsiteX8" fmla="*/ 34680 w 69359"/>
                <a:gd name="connsiteY8" fmla="*/ 50859 h 69359"/>
                <a:gd name="connsiteX9" fmla="*/ 18500 w 69359"/>
                <a:gd name="connsiteY9" fmla="*/ 34680 h 69359"/>
                <a:gd name="connsiteX10" fmla="*/ 34680 w 69359"/>
                <a:gd name="connsiteY10" fmla="*/ 18500 h 69359"/>
                <a:gd name="connsiteX11" fmla="*/ 34680 w 69359"/>
                <a:gd name="connsiteY11" fmla="*/ 18500 h 69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9359" h="69359">
                  <a:moveTo>
                    <a:pt x="34680" y="69360"/>
                  </a:moveTo>
                  <a:cubicBezTo>
                    <a:pt x="53825" y="69360"/>
                    <a:pt x="69360" y="53824"/>
                    <a:pt x="69360" y="34680"/>
                  </a:cubicBezTo>
                  <a:cubicBezTo>
                    <a:pt x="69360" y="15535"/>
                    <a:pt x="53825" y="0"/>
                    <a:pt x="34680" y="0"/>
                  </a:cubicBezTo>
                  <a:cubicBezTo>
                    <a:pt x="15535" y="0"/>
                    <a:pt x="0" y="15535"/>
                    <a:pt x="0" y="34680"/>
                  </a:cubicBezTo>
                  <a:cubicBezTo>
                    <a:pt x="0" y="53824"/>
                    <a:pt x="15535" y="69360"/>
                    <a:pt x="34680" y="69360"/>
                  </a:cubicBezTo>
                  <a:lnTo>
                    <a:pt x="34680" y="69360"/>
                  </a:lnTo>
                  <a:close/>
                  <a:moveTo>
                    <a:pt x="34680" y="18500"/>
                  </a:moveTo>
                  <a:cubicBezTo>
                    <a:pt x="43575" y="18500"/>
                    <a:pt x="50859" y="25720"/>
                    <a:pt x="50859" y="34680"/>
                  </a:cubicBezTo>
                  <a:cubicBezTo>
                    <a:pt x="50859" y="43640"/>
                    <a:pt x="43640" y="50859"/>
                    <a:pt x="34680" y="50859"/>
                  </a:cubicBezTo>
                  <a:cubicBezTo>
                    <a:pt x="25720" y="50859"/>
                    <a:pt x="18500" y="43640"/>
                    <a:pt x="18500" y="34680"/>
                  </a:cubicBezTo>
                  <a:cubicBezTo>
                    <a:pt x="18500" y="25720"/>
                    <a:pt x="25720" y="18500"/>
                    <a:pt x="34680" y="18500"/>
                  </a:cubicBezTo>
                  <a:lnTo>
                    <a:pt x="34680" y="18500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3" name="Forme libre : forme 42">
              <a:extLst>
                <a:ext uri="{FF2B5EF4-FFF2-40B4-BE49-F238E27FC236}">
                  <a16:creationId xmlns:a16="http://schemas.microsoft.com/office/drawing/2014/main" id="{56093997-E441-058E-2830-ABCEBCF777F8}"/>
                </a:ext>
              </a:extLst>
            </p:cNvPr>
            <p:cNvSpPr/>
            <p:nvPr/>
          </p:nvSpPr>
          <p:spPr>
            <a:xfrm>
              <a:off x="4505184" y="6073746"/>
              <a:ext cx="69359" cy="69359"/>
            </a:xfrm>
            <a:custGeom>
              <a:avLst/>
              <a:gdLst>
                <a:gd name="connsiteX0" fmla="*/ 34680 w 69359"/>
                <a:gd name="connsiteY0" fmla="*/ 0 h 69359"/>
                <a:gd name="connsiteX1" fmla="*/ 0 w 69359"/>
                <a:gd name="connsiteY1" fmla="*/ 34680 h 69359"/>
                <a:gd name="connsiteX2" fmla="*/ 34680 w 69359"/>
                <a:gd name="connsiteY2" fmla="*/ 69360 h 69359"/>
                <a:gd name="connsiteX3" fmla="*/ 69360 w 69359"/>
                <a:gd name="connsiteY3" fmla="*/ 34680 h 69359"/>
                <a:gd name="connsiteX4" fmla="*/ 34680 w 69359"/>
                <a:gd name="connsiteY4" fmla="*/ 0 h 69359"/>
                <a:gd name="connsiteX5" fmla="*/ 34680 w 69359"/>
                <a:gd name="connsiteY5" fmla="*/ 0 h 69359"/>
                <a:gd name="connsiteX6" fmla="*/ 34680 w 69359"/>
                <a:gd name="connsiteY6" fmla="*/ 50859 h 69359"/>
                <a:gd name="connsiteX7" fmla="*/ 18500 w 69359"/>
                <a:gd name="connsiteY7" fmla="*/ 34680 h 69359"/>
                <a:gd name="connsiteX8" fmla="*/ 34680 w 69359"/>
                <a:gd name="connsiteY8" fmla="*/ 18501 h 69359"/>
                <a:gd name="connsiteX9" fmla="*/ 50859 w 69359"/>
                <a:gd name="connsiteY9" fmla="*/ 34680 h 69359"/>
                <a:gd name="connsiteX10" fmla="*/ 34680 w 69359"/>
                <a:gd name="connsiteY10" fmla="*/ 50859 h 69359"/>
                <a:gd name="connsiteX11" fmla="*/ 34680 w 69359"/>
                <a:gd name="connsiteY11" fmla="*/ 50859 h 69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9359" h="69359">
                  <a:moveTo>
                    <a:pt x="34680" y="0"/>
                  </a:moveTo>
                  <a:cubicBezTo>
                    <a:pt x="15535" y="0"/>
                    <a:pt x="0" y="15535"/>
                    <a:pt x="0" y="34680"/>
                  </a:cubicBezTo>
                  <a:cubicBezTo>
                    <a:pt x="0" y="53825"/>
                    <a:pt x="15535" y="69360"/>
                    <a:pt x="34680" y="69360"/>
                  </a:cubicBezTo>
                  <a:cubicBezTo>
                    <a:pt x="53824" y="69360"/>
                    <a:pt x="69360" y="53825"/>
                    <a:pt x="69360" y="34680"/>
                  </a:cubicBezTo>
                  <a:cubicBezTo>
                    <a:pt x="69360" y="15535"/>
                    <a:pt x="53824" y="0"/>
                    <a:pt x="34680" y="0"/>
                  </a:cubicBezTo>
                  <a:lnTo>
                    <a:pt x="34680" y="0"/>
                  </a:lnTo>
                  <a:close/>
                  <a:moveTo>
                    <a:pt x="34680" y="50859"/>
                  </a:moveTo>
                  <a:cubicBezTo>
                    <a:pt x="25784" y="50859"/>
                    <a:pt x="18500" y="43640"/>
                    <a:pt x="18500" y="34680"/>
                  </a:cubicBezTo>
                  <a:cubicBezTo>
                    <a:pt x="18500" y="25720"/>
                    <a:pt x="25720" y="18501"/>
                    <a:pt x="34680" y="18501"/>
                  </a:cubicBezTo>
                  <a:cubicBezTo>
                    <a:pt x="43639" y="18501"/>
                    <a:pt x="50859" y="25720"/>
                    <a:pt x="50859" y="34680"/>
                  </a:cubicBezTo>
                  <a:cubicBezTo>
                    <a:pt x="50859" y="43640"/>
                    <a:pt x="43639" y="50859"/>
                    <a:pt x="34680" y="50859"/>
                  </a:cubicBezTo>
                  <a:lnTo>
                    <a:pt x="34680" y="5085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4" name="Forme libre : forme 43">
              <a:extLst>
                <a:ext uri="{FF2B5EF4-FFF2-40B4-BE49-F238E27FC236}">
                  <a16:creationId xmlns:a16="http://schemas.microsoft.com/office/drawing/2014/main" id="{15BB3355-0900-4B73-515A-470753E7ED14}"/>
                </a:ext>
              </a:extLst>
            </p:cNvPr>
            <p:cNvSpPr/>
            <p:nvPr/>
          </p:nvSpPr>
          <p:spPr>
            <a:xfrm>
              <a:off x="3998460" y="5700068"/>
              <a:ext cx="104812" cy="104812"/>
            </a:xfrm>
            <a:custGeom>
              <a:avLst/>
              <a:gdLst>
                <a:gd name="connsiteX0" fmla="*/ 52406 w 104812"/>
                <a:gd name="connsiteY0" fmla="*/ 104813 h 104812"/>
                <a:gd name="connsiteX1" fmla="*/ 104813 w 104812"/>
                <a:gd name="connsiteY1" fmla="*/ 52406 h 104812"/>
                <a:gd name="connsiteX2" fmla="*/ 52406 w 104812"/>
                <a:gd name="connsiteY2" fmla="*/ 0 h 104812"/>
                <a:gd name="connsiteX3" fmla="*/ 0 w 104812"/>
                <a:gd name="connsiteY3" fmla="*/ 52406 h 104812"/>
                <a:gd name="connsiteX4" fmla="*/ 52406 w 104812"/>
                <a:gd name="connsiteY4" fmla="*/ 104813 h 104812"/>
                <a:gd name="connsiteX5" fmla="*/ 52406 w 104812"/>
                <a:gd name="connsiteY5" fmla="*/ 104813 h 104812"/>
                <a:gd name="connsiteX6" fmla="*/ 52406 w 104812"/>
                <a:gd name="connsiteY6" fmla="*/ 18565 h 104812"/>
                <a:gd name="connsiteX7" fmla="*/ 86248 w 104812"/>
                <a:gd name="connsiteY7" fmla="*/ 52406 h 104812"/>
                <a:gd name="connsiteX8" fmla="*/ 52406 w 104812"/>
                <a:gd name="connsiteY8" fmla="*/ 86248 h 104812"/>
                <a:gd name="connsiteX9" fmla="*/ 18565 w 104812"/>
                <a:gd name="connsiteY9" fmla="*/ 52406 h 104812"/>
                <a:gd name="connsiteX10" fmla="*/ 52406 w 104812"/>
                <a:gd name="connsiteY10" fmla="*/ 18565 h 104812"/>
                <a:gd name="connsiteX11" fmla="*/ 52406 w 104812"/>
                <a:gd name="connsiteY11" fmla="*/ 18565 h 10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812" h="104812">
                  <a:moveTo>
                    <a:pt x="52406" y="104813"/>
                  </a:moveTo>
                  <a:cubicBezTo>
                    <a:pt x="81285" y="104813"/>
                    <a:pt x="104813" y="81349"/>
                    <a:pt x="104813" y="52406"/>
                  </a:cubicBezTo>
                  <a:cubicBezTo>
                    <a:pt x="104813" y="23464"/>
                    <a:pt x="81285" y="0"/>
                    <a:pt x="52406" y="0"/>
                  </a:cubicBezTo>
                  <a:cubicBezTo>
                    <a:pt x="23528" y="0"/>
                    <a:pt x="0" y="23528"/>
                    <a:pt x="0" y="52406"/>
                  </a:cubicBezTo>
                  <a:cubicBezTo>
                    <a:pt x="0" y="81285"/>
                    <a:pt x="23464" y="104813"/>
                    <a:pt x="52406" y="104813"/>
                  </a:cubicBezTo>
                  <a:lnTo>
                    <a:pt x="52406" y="104813"/>
                  </a:lnTo>
                  <a:close/>
                  <a:moveTo>
                    <a:pt x="52406" y="18565"/>
                  </a:moveTo>
                  <a:cubicBezTo>
                    <a:pt x="71100" y="18565"/>
                    <a:pt x="86248" y="33777"/>
                    <a:pt x="86248" y="52406"/>
                  </a:cubicBezTo>
                  <a:cubicBezTo>
                    <a:pt x="86248" y="71036"/>
                    <a:pt x="71036" y="86248"/>
                    <a:pt x="52406" y="86248"/>
                  </a:cubicBezTo>
                  <a:cubicBezTo>
                    <a:pt x="33778" y="86248"/>
                    <a:pt x="18565" y="71036"/>
                    <a:pt x="18565" y="52406"/>
                  </a:cubicBezTo>
                  <a:cubicBezTo>
                    <a:pt x="18565" y="33777"/>
                    <a:pt x="33778" y="18565"/>
                    <a:pt x="52406" y="18565"/>
                  </a:cubicBezTo>
                  <a:lnTo>
                    <a:pt x="52406" y="18565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5" name="Forme libre : forme 44">
              <a:extLst>
                <a:ext uri="{FF2B5EF4-FFF2-40B4-BE49-F238E27FC236}">
                  <a16:creationId xmlns:a16="http://schemas.microsoft.com/office/drawing/2014/main" id="{14790A28-6E72-FADA-D447-A49C7F557159}"/>
                </a:ext>
              </a:extLst>
            </p:cNvPr>
            <p:cNvSpPr/>
            <p:nvPr/>
          </p:nvSpPr>
          <p:spPr>
            <a:xfrm>
              <a:off x="4563392" y="6027205"/>
              <a:ext cx="18561" cy="18564"/>
            </a:xfrm>
            <a:custGeom>
              <a:avLst/>
              <a:gdLst>
                <a:gd name="connsiteX0" fmla="*/ 9282 w 18561"/>
                <a:gd name="connsiteY0" fmla="*/ 18500 h 18564"/>
                <a:gd name="connsiteX1" fmla="*/ 15857 w 18561"/>
                <a:gd name="connsiteY1" fmla="*/ 15793 h 18564"/>
                <a:gd name="connsiteX2" fmla="*/ 18371 w 18561"/>
                <a:gd name="connsiteY2" fmla="*/ 7413 h 18564"/>
                <a:gd name="connsiteX3" fmla="*/ 9282 w 18561"/>
                <a:gd name="connsiteY3" fmla="*/ 0 h 18564"/>
                <a:gd name="connsiteX4" fmla="*/ 0 w 18561"/>
                <a:gd name="connsiteY4" fmla="*/ 9282 h 18564"/>
                <a:gd name="connsiteX5" fmla="*/ 9282 w 18561"/>
                <a:gd name="connsiteY5" fmla="*/ 18565 h 18564"/>
                <a:gd name="connsiteX6" fmla="*/ 9282 w 18561"/>
                <a:gd name="connsiteY6" fmla="*/ 18565 h 1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1" h="18564">
                  <a:moveTo>
                    <a:pt x="9282" y="18500"/>
                  </a:moveTo>
                  <a:cubicBezTo>
                    <a:pt x="11732" y="18500"/>
                    <a:pt x="14117" y="17533"/>
                    <a:pt x="15857" y="15793"/>
                  </a:cubicBezTo>
                  <a:cubicBezTo>
                    <a:pt x="17985" y="13666"/>
                    <a:pt x="19016" y="10443"/>
                    <a:pt x="18371" y="7413"/>
                  </a:cubicBezTo>
                  <a:cubicBezTo>
                    <a:pt x="17469" y="3094"/>
                    <a:pt x="13666" y="0"/>
                    <a:pt x="9282" y="0"/>
                  </a:cubicBezTo>
                  <a:cubicBezTo>
                    <a:pt x="4190" y="0"/>
                    <a:pt x="0" y="4190"/>
                    <a:pt x="0" y="9282"/>
                  </a:cubicBezTo>
                  <a:cubicBezTo>
                    <a:pt x="0" y="14375"/>
                    <a:pt x="4126" y="18565"/>
                    <a:pt x="9282" y="18565"/>
                  </a:cubicBezTo>
                  <a:lnTo>
                    <a:pt x="9282" y="18565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6" name="Forme libre : forme 45">
              <a:extLst>
                <a:ext uri="{FF2B5EF4-FFF2-40B4-BE49-F238E27FC236}">
                  <a16:creationId xmlns:a16="http://schemas.microsoft.com/office/drawing/2014/main" id="{EF6A0FE4-8F6D-5751-0D19-A59D49A542A0}"/>
                </a:ext>
              </a:extLst>
            </p:cNvPr>
            <p:cNvSpPr/>
            <p:nvPr/>
          </p:nvSpPr>
          <p:spPr>
            <a:xfrm>
              <a:off x="4563392" y="5824155"/>
              <a:ext cx="18561" cy="18564"/>
            </a:xfrm>
            <a:custGeom>
              <a:avLst/>
              <a:gdLst>
                <a:gd name="connsiteX0" fmla="*/ 9282 w 18561"/>
                <a:gd name="connsiteY0" fmla="*/ 18500 h 18564"/>
                <a:gd name="connsiteX1" fmla="*/ 15857 w 18561"/>
                <a:gd name="connsiteY1" fmla="*/ 15793 h 18564"/>
                <a:gd name="connsiteX2" fmla="*/ 18371 w 18561"/>
                <a:gd name="connsiteY2" fmla="*/ 7413 h 18564"/>
                <a:gd name="connsiteX3" fmla="*/ 9282 w 18561"/>
                <a:gd name="connsiteY3" fmla="*/ 0 h 18564"/>
                <a:gd name="connsiteX4" fmla="*/ 0 w 18561"/>
                <a:gd name="connsiteY4" fmla="*/ 9282 h 18564"/>
                <a:gd name="connsiteX5" fmla="*/ 9282 w 18561"/>
                <a:gd name="connsiteY5" fmla="*/ 18565 h 18564"/>
                <a:gd name="connsiteX6" fmla="*/ 9282 w 18561"/>
                <a:gd name="connsiteY6" fmla="*/ 18565 h 1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1" h="18564">
                  <a:moveTo>
                    <a:pt x="9282" y="18500"/>
                  </a:moveTo>
                  <a:cubicBezTo>
                    <a:pt x="11732" y="18500"/>
                    <a:pt x="14117" y="17533"/>
                    <a:pt x="15857" y="15793"/>
                  </a:cubicBezTo>
                  <a:cubicBezTo>
                    <a:pt x="17985" y="13666"/>
                    <a:pt x="19016" y="10443"/>
                    <a:pt x="18371" y="7413"/>
                  </a:cubicBezTo>
                  <a:cubicBezTo>
                    <a:pt x="17469" y="3094"/>
                    <a:pt x="13666" y="0"/>
                    <a:pt x="9282" y="0"/>
                  </a:cubicBezTo>
                  <a:cubicBezTo>
                    <a:pt x="4190" y="0"/>
                    <a:pt x="0" y="4190"/>
                    <a:pt x="0" y="9282"/>
                  </a:cubicBezTo>
                  <a:cubicBezTo>
                    <a:pt x="0" y="14375"/>
                    <a:pt x="4126" y="18565"/>
                    <a:pt x="9282" y="18565"/>
                  </a:cubicBezTo>
                  <a:lnTo>
                    <a:pt x="9282" y="18565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7" name="Forme libre : forme 46">
              <a:extLst>
                <a:ext uri="{FF2B5EF4-FFF2-40B4-BE49-F238E27FC236}">
                  <a16:creationId xmlns:a16="http://schemas.microsoft.com/office/drawing/2014/main" id="{1D6F4197-9E1B-8633-FE09-F67B7A97C8C8}"/>
                </a:ext>
              </a:extLst>
            </p:cNvPr>
            <p:cNvSpPr/>
            <p:nvPr/>
          </p:nvSpPr>
          <p:spPr>
            <a:xfrm>
              <a:off x="4535545" y="5786317"/>
              <a:ext cx="18561" cy="18564"/>
            </a:xfrm>
            <a:custGeom>
              <a:avLst/>
              <a:gdLst>
                <a:gd name="connsiteX0" fmla="*/ 0 w 18561"/>
                <a:gd name="connsiteY0" fmla="*/ 9282 h 18564"/>
                <a:gd name="connsiteX1" fmla="*/ 9282 w 18561"/>
                <a:gd name="connsiteY1" fmla="*/ 18565 h 18564"/>
                <a:gd name="connsiteX2" fmla="*/ 15857 w 18561"/>
                <a:gd name="connsiteY2" fmla="*/ 15857 h 18564"/>
                <a:gd name="connsiteX3" fmla="*/ 18371 w 18561"/>
                <a:gd name="connsiteY3" fmla="*/ 7477 h 18564"/>
                <a:gd name="connsiteX4" fmla="*/ 9282 w 18561"/>
                <a:gd name="connsiteY4" fmla="*/ 0 h 18564"/>
                <a:gd name="connsiteX5" fmla="*/ 0 w 18561"/>
                <a:gd name="connsiteY5" fmla="*/ 9282 h 18564"/>
                <a:gd name="connsiteX6" fmla="*/ 0 w 18561"/>
                <a:gd name="connsiteY6" fmla="*/ 9282 h 1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1" h="18564">
                  <a:moveTo>
                    <a:pt x="0" y="9282"/>
                  </a:moveTo>
                  <a:cubicBezTo>
                    <a:pt x="0" y="14375"/>
                    <a:pt x="4126" y="18565"/>
                    <a:pt x="9282" y="18565"/>
                  </a:cubicBezTo>
                  <a:cubicBezTo>
                    <a:pt x="11732" y="18565"/>
                    <a:pt x="14117" y="17598"/>
                    <a:pt x="15857" y="15857"/>
                  </a:cubicBezTo>
                  <a:cubicBezTo>
                    <a:pt x="17985" y="13730"/>
                    <a:pt x="19016" y="10507"/>
                    <a:pt x="18371" y="7477"/>
                  </a:cubicBezTo>
                  <a:cubicBezTo>
                    <a:pt x="17469" y="3159"/>
                    <a:pt x="13666" y="0"/>
                    <a:pt x="9282" y="0"/>
                  </a:cubicBezTo>
                  <a:cubicBezTo>
                    <a:pt x="4190" y="0"/>
                    <a:pt x="0" y="4190"/>
                    <a:pt x="0" y="9282"/>
                  </a:cubicBezTo>
                  <a:lnTo>
                    <a:pt x="0" y="9282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8" name="Forme libre : forme 47">
              <a:extLst>
                <a:ext uri="{FF2B5EF4-FFF2-40B4-BE49-F238E27FC236}">
                  <a16:creationId xmlns:a16="http://schemas.microsoft.com/office/drawing/2014/main" id="{2AAAF93C-8118-6075-0DC9-FD67E4339C6C}"/>
                </a:ext>
              </a:extLst>
            </p:cNvPr>
            <p:cNvSpPr/>
            <p:nvPr/>
          </p:nvSpPr>
          <p:spPr>
            <a:xfrm>
              <a:off x="4099534" y="5824219"/>
              <a:ext cx="18561" cy="18500"/>
            </a:xfrm>
            <a:custGeom>
              <a:avLst/>
              <a:gdLst>
                <a:gd name="connsiteX0" fmla="*/ 64 w 18561"/>
                <a:gd name="connsiteY0" fmla="*/ 9218 h 18500"/>
                <a:gd name="connsiteX1" fmla="*/ 9346 w 18561"/>
                <a:gd name="connsiteY1" fmla="*/ 18500 h 18500"/>
                <a:gd name="connsiteX2" fmla="*/ 15857 w 18561"/>
                <a:gd name="connsiteY2" fmla="*/ 15793 h 18500"/>
                <a:gd name="connsiteX3" fmla="*/ 18371 w 18561"/>
                <a:gd name="connsiteY3" fmla="*/ 7413 h 18500"/>
                <a:gd name="connsiteX4" fmla="*/ 9282 w 18561"/>
                <a:gd name="connsiteY4" fmla="*/ 0 h 18500"/>
                <a:gd name="connsiteX5" fmla="*/ 0 w 18561"/>
                <a:gd name="connsiteY5" fmla="*/ 9282 h 18500"/>
                <a:gd name="connsiteX6" fmla="*/ 0 w 18561"/>
                <a:gd name="connsiteY6" fmla="*/ 9282 h 1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1" h="18500">
                  <a:moveTo>
                    <a:pt x="64" y="9218"/>
                  </a:moveTo>
                  <a:cubicBezTo>
                    <a:pt x="64" y="14310"/>
                    <a:pt x="4190" y="18500"/>
                    <a:pt x="9346" y="18500"/>
                  </a:cubicBezTo>
                  <a:cubicBezTo>
                    <a:pt x="11796" y="18500"/>
                    <a:pt x="14181" y="17533"/>
                    <a:pt x="15857" y="15793"/>
                  </a:cubicBezTo>
                  <a:cubicBezTo>
                    <a:pt x="17984" y="13666"/>
                    <a:pt x="19016" y="10443"/>
                    <a:pt x="18371" y="7413"/>
                  </a:cubicBezTo>
                  <a:cubicBezTo>
                    <a:pt x="17469" y="3094"/>
                    <a:pt x="13666" y="0"/>
                    <a:pt x="9282" y="0"/>
                  </a:cubicBezTo>
                  <a:cubicBezTo>
                    <a:pt x="4190" y="0"/>
                    <a:pt x="0" y="4190"/>
                    <a:pt x="0" y="9282"/>
                  </a:cubicBezTo>
                  <a:lnTo>
                    <a:pt x="0" y="9282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</p:grpSp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EB4DF3D4-8A8A-9EAC-67A7-191F131E7F15}"/>
              </a:ext>
            </a:extLst>
          </p:cNvPr>
          <p:cNvSpPr txBox="1">
            <a:spLocks/>
          </p:cNvSpPr>
          <p:nvPr/>
        </p:nvSpPr>
        <p:spPr>
          <a:xfrm>
            <a:off x="124146" y="165100"/>
            <a:ext cx="6556054" cy="3154203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fr-FR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2014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Le gouvernement fédéral </a:t>
            </a: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dédie 65 % des fonds SPLI à l’approche Logement d’abord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Entente Canada–Québec SPLI </a:t>
            </a:r>
          </a:p>
          <a:p>
            <a:pPr fontAlgn="base"/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Introduction officielle de l’appellation Stabilité résidentielle avec accompagnement (SRA) </a:t>
            </a:r>
          </a:p>
          <a:p>
            <a:pPr fontAlgn="base"/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Cible élargie→ personnes en situation d’itinérance chronique ou épisodique </a:t>
            </a:r>
          </a:p>
          <a:p>
            <a:pPr fontAlgn="base"/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Force une réorganisation des services pour pouvoir accéder au financement </a:t>
            </a:r>
          </a:p>
          <a:p>
            <a:pPr marL="0" indent="0" fontAlgn="base">
              <a:buNone/>
            </a:pP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2017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Colloque national en itinérance (CREMIS) </a:t>
            </a:r>
          </a:p>
          <a:p>
            <a:pPr fontAlgn="base"/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Espace d’échanges et de débats sur la SRA, son adaptation québécoise et le rôle des acteurs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buFont typeface="Wingdings" panose="05000000000000000000" pitchFamily="2" charset="2"/>
              <a:buChar char="ü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Le MSSS confie au CREMIS le mandat de développer une approche québécoise adaptée et de soutenir le développement des connaissances des prestataires</a:t>
            </a:r>
            <a:r>
              <a:rPr lang="fr-CA" sz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>
              <a:spcBef>
                <a:spcPts val="225"/>
              </a:spcBef>
              <a:buFont typeface="Wingdings" panose="05000000000000000000" pitchFamily="2" charset="2"/>
              <a:buChar char="ü"/>
            </a:pPr>
            <a:endParaRPr lang="fr-CA" sz="1050" dirty="0">
              <a:solidFill>
                <a:schemeClr val="accent1"/>
              </a:solidFill>
              <a:ea typeface="Roboto"/>
              <a:cs typeface="Calibri"/>
            </a:endParaRPr>
          </a:p>
          <a:p>
            <a:pPr fontAlgn="base">
              <a:spcBef>
                <a:spcPts val="225"/>
              </a:spcBef>
              <a:buFont typeface="Wingdings" panose="05000000000000000000" pitchFamily="2" charset="2"/>
              <a:buChar char="ü"/>
            </a:pPr>
            <a:endParaRPr lang="fr-CA" sz="1050" dirty="0">
              <a:solidFill>
                <a:schemeClr val="accent1"/>
              </a:solidFill>
              <a:ea typeface="Roboto"/>
              <a:cs typeface="Calibri" panose="020F0502020204030204" pitchFamily="34" charset="0"/>
            </a:endParaRPr>
          </a:p>
          <a:p>
            <a:pPr fontAlgn="base">
              <a:spcBef>
                <a:spcPts val="225"/>
              </a:spcBef>
              <a:buFont typeface="Wingdings" panose="05000000000000000000" pitchFamily="2" charset="2"/>
              <a:buChar char="ü"/>
            </a:pPr>
            <a:endParaRPr lang="fr-CA" sz="1050" dirty="0">
              <a:solidFill>
                <a:schemeClr val="accent1"/>
              </a:solidFill>
              <a:ea typeface="Roboto"/>
              <a:cs typeface="Calibri" panose="020F0502020204030204" pitchFamily="34" charset="0"/>
            </a:endParaRPr>
          </a:p>
          <a:p>
            <a:pPr marL="0" indent="0" fontAlgn="base">
              <a:spcBef>
                <a:spcPts val="225"/>
              </a:spcBef>
              <a:buNone/>
            </a:pPr>
            <a:endParaRPr lang="fr-CA" sz="1050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146" y="3764087"/>
            <a:ext cx="65560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2025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fontAlgn="base"/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171450" indent="-171450" fontAlgn="base">
              <a:buFont typeface="Wingdings" panose="05000000000000000000" pitchFamily="2" charset="2"/>
              <a:buChar char="q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Votre parole sur la pratique SRA d'aujourd'hui a permis à l’équipe du CREMIS de dégager quelques constats issus d'une analyse de besoins réalisée en amont de ce projet </a:t>
            </a:r>
          </a:p>
          <a:p>
            <a:pPr fontAlgn="base"/>
            <a:endParaRPr lang="fr-CA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 fontAlgn="base">
              <a:buFont typeface="Wingdings" panose="05000000000000000000" pitchFamily="2" charset="2"/>
              <a:buChar char="q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L’idée n’était pas d’évaluer les projets, mais plutôt de situer où étaient les besoins des milieux et d’identifier comment le CREMIS pouvait soutenir les </a:t>
            </a:r>
            <a:r>
              <a:rPr lang="fr-CA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intervenant-es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 dans les limites de son mandat en tant que centre de recherche. </a:t>
            </a:r>
            <a:endParaRPr lang="fr-CA" sz="1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95529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rganigramme : Procédé 1">
            <a:extLst>
              <a:ext uri="{FF2B5EF4-FFF2-40B4-BE49-F238E27FC236}">
                <a16:creationId xmlns:a16="http://schemas.microsoft.com/office/drawing/2014/main" id="{D74F0017-B83D-7384-98AB-BEE5B3FF8324}"/>
              </a:ext>
            </a:extLst>
          </p:cNvPr>
          <p:cNvSpPr>
            <a:spLocks/>
          </p:cNvSpPr>
          <p:nvPr/>
        </p:nvSpPr>
        <p:spPr>
          <a:xfrm>
            <a:off x="0" y="6417889"/>
            <a:ext cx="6858000" cy="2726111"/>
          </a:xfrm>
          <a:prstGeom prst="flowChartProcess">
            <a:avLst/>
          </a:prstGeom>
          <a:solidFill>
            <a:srgbClr val="E84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fr-CA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fontAlgn="base"/>
            <a:r>
              <a:rPr lang="fr-CA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L’état actuel du programme permet difficilement la mise en œuvre des principes théoriques sur lesquels il repose. Cela mène à une adaptation des modèles SRA, notamment en fonction des ressources disponibles, de l’écosystème de partenaires en place dans chaque région et des capacités des équipes qui en résultent.</a:t>
            </a:r>
            <a:r>
              <a:rPr lang="fr-CA" sz="1400" dirty="0">
                <a:solidFill>
                  <a:schemeClr val="bg1"/>
                </a:solidFill>
                <a:latin typeface="Calibri" panose="020F0502020204030204" pitchFamily="34" charset="0"/>
              </a:rPr>
              <a:t> </a:t>
            </a:r>
            <a:endParaRPr lang="fr-CA" sz="1400" dirty="0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pPr fontAlgn="base">
              <a:spcBef>
                <a:spcPts val="225"/>
              </a:spcBef>
            </a:pPr>
            <a:endParaRPr lang="fr-CA" dirty="0">
              <a:solidFill>
                <a:schemeClr val="accent1"/>
              </a:solidFill>
            </a:endParaRPr>
          </a:p>
          <a:p>
            <a:pPr algn="ctr"/>
            <a:endParaRPr lang="fr-CA" sz="2402" dirty="0"/>
          </a:p>
        </p:txBody>
      </p:sp>
      <p:sp>
        <p:nvSpPr>
          <p:cNvPr id="72" name="Forme libre : forme 23">
            <a:extLst>
              <a:ext uri="{FF2B5EF4-FFF2-40B4-BE49-F238E27FC236}">
                <a16:creationId xmlns:a16="http://schemas.microsoft.com/office/drawing/2014/main" id="{5CE38B35-35AE-4320-DD52-05D3FFCF72DE}"/>
              </a:ext>
            </a:extLst>
          </p:cNvPr>
          <p:cNvSpPr/>
          <p:nvPr/>
        </p:nvSpPr>
        <p:spPr>
          <a:xfrm>
            <a:off x="4508055" y="-1266950"/>
            <a:ext cx="2608222" cy="3796540"/>
          </a:xfrm>
          <a:custGeom>
            <a:avLst/>
            <a:gdLst>
              <a:gd name="connsiteX0" fmla="*/ 0 w 962786"/>
              <a:gd name="connsiteY0" fmla="*/ 0 h 1524285"/>
              <a:gd name="connsiteX1" fmla="*/ 0 w 962786"/>
              <a:gd name="connsiteY1" fmla="*/ 1524286 h 1524285"/>
              <a:gd name="connsiteX2" fmla="*/ 962787 w 962786"/>
              <a:gd name="connsiteY2" fmla="*/ 1524286 h 1524285"/>
              <a:gd name="connsiteX3" fmla="*/ 962787 w 962786"/>
              <a:gd name="connsiteY3" fmla="*/ 1241584 h 1524285"/>
              <a:gd name="connsiteX4" fmla="*/ 342614 w 962786"/>
              <a:gd name="connsiteY4" fmla="*/ 1241584 h 1524285"/>
              <a:gd name="connsiteX5" fmla="*/ 342614 w 962786"/>
              <a:gd name="connsiteY5" fmla="*/ 879729 h 1524285"/>
              <a:gd name="connsiteX6" fmla="*/ 897826 w 962786"/>
              <a:gd name="connsiteY6" fmla="*/ 879729 h 1524285"/>
              <a:gd name="connsiteX7" fmla="*/ 897826 w 962786"/>
              <a:gd name="connsiteY7" fmla="*/ 599408 h 1524285"/>
              <a:gd name="connsiteX8" fmla="*/ 342614 w 962786"/>
              <a:gd name="connsiteY8" fmla="*/ 599408 h 1524285"/>
              <a:gd name="connsiteX9" fmla="*/ 342614 w 962786"/>
              <a:gd name="connsiteY9" fmla="*/ 282702 h 1524285"/>
              <a:gd name="connsiteX10" fmla="*/ 931355 w 962786"/>
              <a:gd name="connsiteY10" fmla="*/ 282702 h 1524285"/>
              <a:gd name="connsiteX11" fmla="*/ 931355 w 962786"/>
              <a:gd name="connsiteY11" fmla="*/ 0 h 1524285"/>
              <a:gd name="connsiteX12" fmla="*/ 0 w 962786"/>
              <a:gd name="connsiteY12" fmla="*/ 0 h 1524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62786" h="1524285">
                <a:moveTo>
                  <a:pt x="0" y="0"/>
                </a:moveTo>
                <a:lnTo>
                  <a:pt x="0" y="1524286"/>
                </a:lnTo>
                <a:lnTo>
                  <a:pt x="962787" y="1524286"/>
                </a:lnTo>
                <a:lnTo>
                  <a:pt x="962787" y="1241584"/>
                </a:lnTo>
                <a:lnTo>
                  <a:pt x="342614" y="1241584"/>
                </a:lnTo>
                <a:lnTo>
                  <a:pt x="342614" y="879729"/>
                </a:lnTo>
                <a:lnTo>
                  <a:pt x="897826" y="879729"/>
                </a:lnTo>
                <a:lnTo>
                  <a:pt x="897826" y="599408"/>
                </a:lnTo>
                <a:lnTo>
                  <a:pt x="342614" y="599408"/>
                </a:lnTo>
                <a:lnTo>
                  <a:pt x="342614" y="282702"/>
                </a:lnTo>
                <a:lnTo>
                  <a:pt x="931355" y="282702"/>
                </a:lnTo>
                <a:lnTo>
                  <a:pt x="93135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fr-CA" sz="1350">
              <a:solidFill>
                <a:schemeClr val="accent5">
                  <a:lumMod val="20000"/>
                  <a:lumOff val="80000"/>
                </a:schemeClr>
              </a:solidFill>
              <a:ea typeface="Roboto"/>
              <a:cs typeface="Roboto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E0F40CC6-7D9A-25A3-F725-09E78F0218DF}"/>
              </a:ext>
            </a:extLst>
          </p:cNvPr>
          <p:cNvCxnSpPr>
            <a:cxnSpLocks/>
          </p:cNvCxnSpPr>
          <p:nvPr/>
        </p:nvCxnSpPr>
        <p:spPr>
          <a:xfrm flipV="1">
            <a:off x="-1162050" y="6749382"/>
            <a:ext cx="0" cy="2961200"/>
          </a:xfrm>
          <a:prstGeom prst="line">
            <a:avLst/>
          </a:prstGeom>
          <a:ln w="28575">
            <a:solidFill>
              <a:schemeClr val="bg1">
                <a:alpha val="3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Forme libre : forme 11">
            <a:extLst>
              <a:ext uri="{FF2B5EF4-FFF2-40B4-BE49-F238E27FC236}">
                <a16:creationId xmlns:a16="http://schemas.microsoft.com/office/drawing/2014/main" id="{5820564D-EA13-993A-6CF9-B1B0B960938D}"/>
              </a:ext>
            </a:extLst>
          </p:cNvPr>
          <p:cNvSpPr/>
          <p:nvPr/>
        </p:nvSpPr>
        <p:spPr>
          <a:xfrm>
            <a:off x="-1193199" y="5659265"/>
            <a:ext cx="4299087" cy="3933803"/>
          </a:xfrm>
          <a:custGeom>
            <a:avLst/>
            <a:gdLst>
              <a:gd name="connsiteX0" fmla="*/ 1137381 w 1665827"/>
              <a:gd name="connsiteY0" fmla="*/ 95 h 1524285"/>
              <a:gd name="connsiteX1" fmla="*/ 976313 w 1665827"/>
              <a:gd name="connsiteY1" fmla="*/ 506730 h 1524285"/>
              <a:gd name="connsiteX2" fmla="*/ 832961 w 1665827"/>
              <a:gd name="connsiteY2" fmla="*/ 1053846 h 1524285"/>
              <a:gd name="connsiteX3" fmla="*/ 826294 w 1665827"/>
              <a:gd name="connsiteY3" fmla="*/ 1053846 h 1524285"/>
              <a:gd name="connsiteX4" fmla="*/ 698659 w 1665827"/>
              <a:gd name="connsiteY4" fmla="*/ 508921 h 1524285"/>
              <a:gd name="connsiteX5" fmla="*/ 550831 w 1665827"/>
              <a:gd name="connsiteY5" fmla="*/ 0 h 1524285"/>
              <a:gd name="connsiteX6" fmla="*/ 96298 w 1665827"/>
              <a:gd name="connsiteY6" fmla="*/ 0 h 1524285"/>
              <a:gd name="connsiteX7" fmla="*/ 0 w 1665827"/>
              <a:gd name="connsiteY7" fmla="*/ 1524286 h 1524285"/>
              <a:gd name="connsiteX8" fmla="*/ 315659 w 1665827"/>
              <a:gd name="connsiteY8" fmla="*/ 1524286 h 1524285"/>
              <a:gd name="connsiteX9" fmla="*/ 342519 w 1665827"/>
              <a:gd name="connsiteY9" fmla="*/ 945356 h 1524285"/>
              <a:gd name="connsiteX10" fmla="*/ 369380 w 1665827"/>
              <a:gd name="connsiteY10" fmla="*/ 314325 h 1524285"/>
              <a:gd name="connsiteX11" fmla="*/ 373952 w 1665827"/>
              <a:gd name="connsiteY11" fmla="*/ 314325 h 1524285"/>
              <a:gd name="connsiteX12" fmla="*/ 510350 w 1665827"/>
              <a:gd name="connsiteY12" fmla="*/ 909066 h 1524285"/>
              <a:gd name="connsiteX13" fmla="*/ 671608 w 1665827"/>
              <a:gd name="connsiteY13" fmla="*/ 1499426 h 1524285"/>
              <a:gd name="connsiteX14" fmla="*/ 938022 w 1665827"/>
              <a:gd name="connsiteY14" fmla="*/ 1499426 h 1524285"/>
              <a:gd name="connsiteX15" fmla="*/ 1121664 w 1665827"/>
              <a:gd name="connsiteY15" fmla="*/ 904685 h 1524285"/>
              <a:gd name="connsiteX16" fmla="*/ 1289590 w 1665827"/>
              <a:gd name="connsiteY16" fmla="*/ 314325 h 1524285"/>
              <a:gd name="connsiteX17" fmla="*/ 1296258 w 1665827"/>
              <a:gd name="connsiteY17" fmla="*/ 314325 h 1524285"/>
              <a:gd name="connsiteX18" fmla="*/ 1309688 w 1665827"/>
              <a:gd name="connsiteY18" fmla="*/ 940689 h 1524285"/>
              <a:gd name="connsiteX19" fmla="*/ 1332166 w 1665827"/>
              <a:gd name="connsiteY19" fmla="*/ 1524286 h 1524285"/>
              <a:gd name="connsiteX20" fmla="*/ 1665827 w 1665827"/>
              <a:gd name="connsiteY20" fmla="*/ 1524286 h 1524285"/>
              <a:gd name="connsiteX21" fmla="*/ 1582960 w 1665827"/>
              <a:gd name="connsiteY21" fmla="*/ 0 h 1524285"/>
              <a:gd name="connsiteX22" fmla="*/ 1137285 w 1665827"/>
              <a:gd name="connsiteY22" fmla="*/ 0 h 1524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65827" h="1524285">
                <a:moveTo>
                  <a:pt x="1137381" y="95"/>
                </a:moveTo>
                <a:lnTo>
                  <a:pt x="976313" y="506730"/>
                </a:lnTo>
                <a:cubicBezTo>
                  <a:pt x="926973" y="676275"/>
                  <a:pt x="875538" y="877634"/>
                  <a:pt x="832961" y="1053846"/>
                </a:cubicBezTo>
                <a:lnTo>
                  <a:pt x="826294" y="1053846"/>
                </a:lnTo>
                <a:cubicBezTo>
                  <a:pt x="792575" y="875252"/>
                  <a:pt x="745712" y="685324"/>
                  <a:pt x="698659" y="508921"/>
                </a:cubicBezTo>
                <a:lnTo>
                  <a:pt x="550831" y="0"/>
                </a:lnTo>
                <a:lnTo>
                  <a:pt x="96298" y="0"/>
                </a:lnTo>
                <a:lnTo>
                  <a:pt x="0" y="1524286"/>
                </a:lnTo>
                <a:lnTo>
                  <a:pt x="315659" y="1524286"/>
                </a:lnTo>
                <a:lnTo>
                  <a:pt x="342519" y="945356"/>
                </a:lnTo>
                <a:cubicBezTo>
                  <a:pt x="353759" y="755333"/>
                  <a:pt x="360521" y="520256"/>
                  <a:pt x="369380" y="314325"/>
                </a:cubicBezTo>
                <a:lnTo>
                  <a:pt x="373952" y="314325"/>
                </a:lnTo>
                <a:cubicBezTo>
                  <a:pt x="409766" y="513493"/>
                  <a:pt x="461201" y="730377"/>
                  <a:pt x="510350" y="909066"/>
                </a:cubicBezTo>
                <a:lnTo>
                  <a:pt x="671608" y="1499426"/>
                </a:lnTo>
                <a:lnTo>
                  <a:pt x="938022" y="1499426"/>
                </a:lnTo>
                <a:lnTo>
                  <a:pt x="1121664" y="904685"/>
                </a:lnTo>
                <a:cubicBezTo>
                  <a:pt x="1179862" y="726091"/>
                  <a:pt x="1242536" y="508921"/>
                  <a:pt x="1289590" y="314325"/>
                </a:cubicBezTo>
                <a:lnTo>
                  <a:pt x="1296258" y="314325"/>
                </a:lnTo>
                <a:cubicBezTo>
                  <a:pt x="1296258" y="535972"/>
                  <a:pt x="1302925" y="757619"/>
                  <a:pt x="1309688" y="940689"/>
                </a:cubicBezTo>
                <a:lnTo>
                  <a:pt x="1332166" y="1524286"/>
                </a:lnTo>
                <a:lnTo>
                  <a:pt x="1665827" y="1524286"/>
                </a:lnTo>
                <a:lnTo>
                  <a:pt x="1582960" y="0"/>
                </a:lnTo>
                <a:lnTo>
                  <a:pt x="1137285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36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A" sz="1350"/>
          </a:p>
        </p:txBody>
      </p: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B1716931-0406-9BD0-F823-C1B170EB69D2}"/>
              </a:ext>
            </a:extLst>
          </p:cNvPr>
          <p:cNvSpPr txBox="1">
            <a:spLocks/>
          </p:cNvSpPr>
          <p:nvPr/>
        </p:nvSpPr>
        <p:spPr>
          <a:xfrm>
            <a:off x="1085508" y="3613746"/>
            <a:ext cx="4729842" cy="1424093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fr-FR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25"/>
              </a:spcBef>
            </a:pPr>
            <a:endParaRPr lang="fr-CA" sz="1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6" name="Espace réservé du texte 1">
            <a:extLst>
              <a:ext uri="{FF2B5EF4-FFF2-40B4-BE49-F238E27FC236}">
                <a16:creationId xmlns:a16="http://schemas.microsoft.com/office/drawing/2014/main" id="{72ABD1DD-7BBE-73A4-A182-5B4B6D39F188}"/>
              </a:ext>
            </a:extLst>
          </p:cNvPr>
          <p:cNvSpPr txBox="1">
            <a:spLocks/>
          </p:cNvSpPr>
          <p:nvPr/>
        </p:nvSpPr>
        <p:spPr>
          <a:xfrm>
            <a:off x="111546" y="6662057"/>
            <a:ext cx="6568654" cy="1870236"/>
          </a:xfrm>
          <a:prstGeom prst="rect">
            <a:avLst/>
          </a:prstGeom>
        </p:spPr>
        <p:txBody>
          <a:bodyPr lIns="91440" tIns="45720" rIns="91440" bIns="45720"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fr-CA" sz="1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6" y="8532293"/>
            <a:ext cx="1073408" cy="503457"/>
          </a:xfrm>
          <a:prstGeom prst="rect">
            <a:avLst/>
          </a:prstGeom>
        </p:spPr>
      </p:pic>
      <p:grpSp>
        <p:nvGrpSpPr>
          <p:cNvPr id="80" name="Graphique 2">
            <a:extLst>
              <a:ext uri="{FF2B5EF4-FFF2-40B4-BE49-F238E27FC236}">
                <a16:creationId xmlns:a16="http://schemas.microsoft.com/office/drawing/2014/main" id="{0D7063FB-E400-76F3-456B-AE2575DE7C54}"/>
              </a:ext>
            </a:extLst>
          </p:cNvPr>
          <p:cNvGrpSpPr/>
          <p:nvPr/>
        </p:nvGrpSpPr>
        <p:grpSpPr>
          <a:xfrm>
            <a:off x="5894988" y="8106217"/>
            <a:ext cx="1748224" cy="1766591"/>
            <a:chOff x="3988468" y="5682473"/>
            <a:chExt cx="604183" cy="632419"/>
          </a:xfrm>
          <a:solidFill>
            <a:schemeClr val="bg1"/>
          </a:solidFill>
        </p:grpSpPr>
        <p:sp>
          <p:nvSpPr>
            <p:cNvPr id="81" name="Forme libre : forme 40">
              <a:extLst>
                <a:ext uri="{FF2B5EF4-FFF2-40B4-BE49-F238E27FC236}">
                  <a16:creationId xmlns:a16="http://schemas.microsoft.com/office/drawing/2014/main" id="{C88FECF7-8841-2518-597B-82FCA1DC9F91}"/>
                </a:ext>
              </a:extLst>
            </p:cNvPr>
            <p:cNvSpPr/>
            <p:nvPr/>
          </p:nvSpPr>
          <p:spPr>
            <a:xfrm>
              <a:off x="3990525" y="5682473"/>
              <a:ext cx="602127" cy="632419"/>
            </a:xfrm>
            <a:custGeom>
              <a:avLst/>
              <a:gdLst>
                <a:gd name="connsiteX0" fmla="*/ 596846 w 602127"/>
                <a:gd name="connsiteY0" fmla="*/ 608891 h 632419"/>
                <a:gd name="connsiteX1" fmla="*/ 550627 w 602127"/>
                <a:gd name="connsiteY1" fmla="*/ 576983 h 632419"/>
                <a:gd name="connsiteX2" fmla="*/ 538509 w 602127"/>
                <a:gd name="connsiteY2" fmla="*/ 570537 h 632419"/>
                <a:gd name="connsiteX3" fmla="*/ 505763 w 602127"/>
                <a:gd name="connsiteY3" fmla="*/ 557645 h 632419"/>
                <a:gd name="connsiteX4" fmla="*/ 493774 w 602127"/>
                <a:gd name="connsiteY4" fmla="*/ 562867 h 632419"/>
                <a:gd name="connsiteX5" fmla="*/ 498995 w 602127"/>
                <a:gd name="connsiteY5" fmla="*/ 574856 h 632419"/>
                <a:gd name="connsiteX6" fmla="*/ 540121 w 602127"/>
                <a:gd name="connsiteY6" fmla="*/ 592196 h 632419"/>
                <a:gd name="connsiteX7" fmla="*/ 571126 w 602127"/>
                <a:gd name="connsiteY7" fmla="*/ 613597 h 632419"/>
                <a:gd name="connsiteX8" fmla="*/ 31334 w 602127"/>
                <a:gd name="connsiteY8" fmla="*/ 613597 h 632419"/>
                <a:gd name="connsiteX9" fmla="*/ 62468 w 602127"/>
                <a:gd name="connsiteY9" fmla="*/ 592196 h 632419"/>
                <a:gd name="connsiteX10" fmla="*/ 98889 w 602127"/>
                <a:gd name="connsiteY10" fmla="*/ 554487 h 632419"/>
                <a:gd name="connsiteX11" fmla="*/ 124221 w 602127"/>
                <a:gd name="connsiteY11" fmla="*/ 541337 h 632419"/>
                <a:gd name="connsiteX12" fmla="*/ 151424 w 602127"/>
                <a:gd name="connsiteY12" fmla="*/ 537856 h 632419"/>
                <a:gd name="connsiteX13" fmla="*/ 173663 w 602127"/>
                <a:gd name="connsiteY13" fmla="*/ 541208 h 632419"/>
                <a:gd name="connsiteX14" fmla="*/ 226133 w 602127"/>
                <a:gd name="connsiteY14" fmla="*/ 564994 h 632419"/>
                <a:gd name="connsiteX15" fmla="*/ 281247 w 602127"/>
                <a:gd name="connsiteY15" fmla="*/ 570151 h 632419"/>
                <a:gd name="connsiteX16" fmla="*/ 281505 w 602127"/>
                <a:gd name="connsiteY16" fmla="*/ 570151 h 632419"/>
                <a:gd name="connsiteX17" fmla="*/ 423834 w 602127"/>
                <a:gd name="connsiteY17" fmla="*/ 553262 h 632419"/>
                <a:gd name="connsiteX18" fmla="*/ 441238 w 602127"/>
                <a:gd name="connsiteY18" fmla="*/ 554616 h 632419"/>
                <a:gd name="connsiteX19" fmla="*/ 459481 w 602127"/>
                <a:gd name="connsiteY19" fmla="*/ 560095 h 632419"/>
                <a:gd name="connsiteX20" fmla="*/ 471019 w 602127"/>
                <a:gd name="connsiteY20" fmla="*/ 553907 h 632419"/>
                <a:gd name="connsiteX21" fmla="*/ 464831 w 602127"/>
                <a:gd name="connsiteY21" fmla="*/ 542368 h 632419"/>
                <a:gd name="connsiteX22" fmla="*/ 446588 w 602127"/>
                <a:gd name="connsiteY22" fmla="*/ 536889 h 632419"/>
                <a:gd name="connsiteX23" fmla="*/ 421384 w 602127"/>
                <a:gd name="connsiteY23" fmla="*/ 534891 h 632419"/>
                <a:gd name="connsiteX24" fmla="*/ 368720 w 602127"/>
                <a:gd name="connsiteY24" fmla="*/ 542046 h 632419"/>
                <a:gd name="connsiteX25" fmla="*/ 359760 w 602127"/>
                <a:gd name="connsiteY25" fmla="*/ 543013 h 632419"/>
                <a:gd name="connsiteX26" fmla="*/ 354023 w 602127"/>
                <a:gd name="connsiteY26" fmla="*/ 531217 h 632419"/>
                <a:gd name="connsiteX27" fmla="*/ 345772 w 602127"/>
                <a:gd name="connsiteY27" fmla="*/ 496344 h 632419"/>
                <a:gd name="connsiteX28" fmla="*/ 344934 w 602127"/>
                <a:gd name="connsiteY28" fmla="*/ 422858 h 632419"/>
                <a:gd name="connsiteX29" fmla="*/ 409072 w 602127"/>
                <a:gd name="connsiteY29" fmla="*/ 417057 h 632419"/>
                <a:gd name="connsiteX30" fmla="*/ 429829 w 602127"/>
                <a:gd name="connsiteY30" fmla="*/ 407066 h 632419"/>
                <a:gd name="connsiteX31" fmla="*/ 502862 w 602127"/>
                <a:gd name="connsiteY31" fmla="*/ 330551 h 632419"/>
                <a:gd name="connsiteX32" fmla="*/ 538573 w 602127"/>
                <a:gd name="connsiteY32" fmla="*/ 330551 h 632419"/>
                <a:gd name="connsiteX33" fmla="*/ 571706 w 602127"/>
                <a:gd name="connsiteY33" fmla="*/ 300770 h 632419"/>
                <a:gd name="connsiteX34" fmla="*/ 539089 w 602127"/>
                <a:gd name="connsiteY34" fmla="*/ 265059 h 632419"/>
                <a:gd name="connsiteX35" fmla="*/ 528582 w 602127"/>
                <a:gd name="connsiteY35" fmla="*/ 265059 h 632419"/>
                <a:gd name="connsiteX36" fmla="*/ 529936 w 602127"/>
                <a:gd name="connsiteY36" fmla="*/ 258226 h 632419"/>
                <a:gd name="connsiteX37" fmla="*/ 562811 w 602127"/>
                <a:gd name="connsiteY37" fmla="*/ 222451 h 632419"/>
                <a:gd name="connsiteX38" fmla="*/ 563326 w 602127"/>
                <a:gd name="connsiteY38" fmla="*/ 177909 h 632419"/>
                <a:gd name="connsiteX39" fmla="*/ 514981 w 602127"/>
                <a:gd name="connsiteY39" fmla="*/ 177780 h 632419"/>
                <a:gd name="connsiteX40" fmla="*/ 475467 w 602127"/>
                <a:gd name="connsiteY40" fmla="*/ 220775 h 632419"/>
                <a:gd name="connsiteX41" fmla="*/ 467474 w 602127"/>
                <a:gd name="connsiteY41" fmla="*/ 236632 h 632419"/>
                <a:gd name="connsiteX42" fmla="*/ 458513 w 602127"/>
                <a:gd name="connsiteY42" fmla="*/ 282141 h 632419"/>
                <a:gd name="connsiteX43" fmla="*/ 390895 w 602127"/>
                <a:gd name="connsiteY43" fmla="*/ 352983 h 632419"/>
                <a:gd name="connsiteX44" fmla="*/ 378840 w 602127"/>
                <a:gd name="connsiteY44" fmla="*/ 354079 h 632419"/>
                <a:gd name="connsiteX45" fmla="*/ 411844 w 602127"/>
                <a:gd name="connsiteY45" fmla="*/ 312567 h 632419"/>
                <a:gd name="connsiteX46" fmla="*/ 418677 w 602127"/>
                <a:gd name="connsiteY46" fmla="*/ 296645 h 632419"/>
                <a:gd name="connsiteX47" fmla="*/ 431311 w 602127"/>
                <a:gd name="connsiteY47" fmla="*/ 205047 h 632419"/>
                <a:gd name="connsiteX48" fmla="*/ 470116 w 602127"/>
                <a:gd name="connsiteY48" fmla="*/ 152769 h 632419"/>
                <a:gd name="connsiteX49" fmla="*/ 506472 w 602127"/>
                <a:gd name="connsiteY49" fmla="*/ 99396 h 632419"/>
                <a:gd name="connsiteX50" fmla="*/ 534190 w 602127"/>
                <a:gd name="connsiteY50" fmla="*/ 88631 h 632419"/>
                <a:gd name="connsiteX51" fmla="*/ 554237 w 602127"/>
                <a:gd name="connsiteY51" fmla="*/ 48859 h 632419"/>
                <a:gd name="connsiteX52" fmla="*/ 537284 w 602127"/>
                <a:gd name="connsiteY52" fmla="*/ 28554 h 632419"/>
                <a:gd name="connsiteX53" fmla="*/ 510920 w 602127"/>
                <a:gd name="connsiteY53" fmla="*/ 27393 h 632419"/>
                <a:gd name="connsiteX54" fmla="*/ 473211 w 602127"/>
                <a:gd name="connsiteY54" fmla="*/ 42090 h 632419"/>
                <a:gd name="connsiteX55" fmla="*/ 457998 w 602127"/>
                <a:gd name="connsiteY55" fmla="*/ 54209 h 632419"/>
                <a:gd name="connsiteX56" fmla="*/ 446717 w 602127"/>
                <a:gd name="connsiteY56" fmla="*/ 70840 h 632419"/>
                <a:gd name="connsiteX57" fmla="*/ 423963 w 602127"/>
                <a:gd name="connsiteY57" fmla="*/ 29585 h 632419"/>
                <a:gd name="connsiteX58" fmla="*/ 404367 w 602127"/>
                <a:gd name="connsiteY58" fmla="*/ 13921 h 632419"/>
                <a:gd name="connsiteX59" fmla="*/ 379485 w 602127"/>
                <a:gd name="connsiteY59" fmla="*/ 16693 h 632419"/>
                <a:gd name="connsiteX60" fmla="*/ 366593 w 602127"/>
                <a:gd name="connsiteY60" fmla="*/ 61171 h 632419"/>
                <a:gd name="connsiteX61" fmla="*/ 404882 w 602127"/>
                <a:gd name="connsiteY61" fmla="*/ 130659 h 632419"/>
                <a:gd name="connsiteX62" fmla="*/ 373619 w 602127"/>
                <a:gd name="connsiteY62" fmla="*/ 172752 h 632419"/>
                <a:gd name="connsiteX63" fmla="*/ 367495 w 602127"/>
                <a:gd name="connsiteY63" fmla="*/ 187835 h 632419"/>
                <a:gd name="connsiteX64" fmla="*/ 354990 w 602127"/>
                <a:gd name="connsiteY64" fmla="*/ 278854 h 632419"/>
                <a:gd name="connsiteX65" fmla="*/ 294204 w 602127"/>
                <a:gd name="connsiteY65" fmla="*/ 355304 h 632419"/>
                <a:gd name="connsiteX66" fmla="*/ 273770 w 602127"/>
                <a:gd name="connsiteY66" fmla="*/ 348471 h 632419"/>
                <a:gd name="connsiteX67" fmla="*/ 273770 w 602127"/>
                <a:gd name="connsiteY67" fmla="*/ 306765 h 632419"/>
                <a:gd name="connsiteX68" fmla="*/ 318505 w 602127"/>
                <a:gd name="connsiteY68" fmla="*/ 266477 h 632419"/>
                <a:gd name="connsiteX69" fmla="*/ 328625 w 602127"/>
                <a:gd name="connsiteY69" fmla="*/ 248880 h 632419"/>
                <a:gd name="connsiteX70" fmla="*/ 341195 w 602127"/>
                <a:gd name="connsiteY70" fmla="*/ 189125 h 632419"/>
                <a:gd name="connsiteX71" fmla="*/ 315927 w 602127"/>
                <a:gd name="connsiteY71" fmla="*/ 150384 h 632419"/>
                <a:gd name="connsiteX72" fmla="*/ 277186 w 602127"/>
                <a:gd name="connsiteY72" fmla="*/ 175653 h 632419"/>
                <a:gd name="connsiteX73" fmla="*/ 268999 w 602127"/>
                <a:gd name="connsiteY73" fmla="*/ 214651 h 632419"/>
                <a:gd name="connsiteX74" fmla="*/ 242958 w 602127"/>
                <a:gd name="connsiteY74" fmla="*/ 162567 h 632419"/>
                <a:gd name="connsiteX75" fmla="*/ 264745 w 602127"/>
                <a:gd name="connsiteY75" fmla="*/ 139748 h 632419"/>
                <a:gd name="connsiteX76" fmla="*/ 271836 w 602127"/>
                <a:gd name="connsiteY76" fmla="*/ 128274 h 632419"/>
                <a:gd name="connsiteX77" fmla="*/ 293301 w 602127"/>
                <a:gd name="connsiteY77" fmla="*/ 69035 h 632419"/>
                <a:gd name="connsiteX78" fmla="*/ 273705 w 602127"/>
                <a:gd name="connsiteY78" fmla="*/ 27135 h 632419"/>
                <a:gd name="connsiteX79" fmla="*/ 231806 w 602127"/>
                <a:gd name="connsiteY79" fmla="*/ 46732 h 632419"/>
                <a:gd name="connsiteX80" fmla="*/ 212661 w 602127"/>
                <a:gd name="connsiteY80" fmla="*/ 99460 h 632419"/>
                <a:gd name="connsiteX81" fmla="*/ 211823 w 602127"/>
                <a:gd name="connsiteY81" fmla="*/ 100363 h 632419"/>
                <a:gd name="connsiteX82" fmla="*/ 209116 w 602127"/>
                <a:gd name="connsiteY82" fmla="*/ 95012 h 632419"/>
                <a:gd name="connsiteX83" fmla="*/ 209116 w 602127"/>
                <a:gd name="connsiteY83" fmla="*/ 33259 h 632419"/>
                <a:gd name="connsiteX84" fmla="*/ 179335 w 602127"/>
                <a:gd name="connsiteY84" fmla="*/ 126 h 632419"/>
                <a:gd name="connsiteX85" fmla="*/ 143624 w 602127"/>
                <a:gd name="connsiteY85" fmla="*/ 32743 h 632419"/>
                <a:gd name="connsiteX86" fmla="*/ 143624 w 602127"/>
                <a:gd name="connsiteY86" fmla="*/ 102748 h 632419"/>
                <a:gd name="connsiteX87" fmla="*/ 147105 w 602127"/>
                <a:gd name="connsiteY87" fmla="*/ 117380 h 632419"/>
                <a:gd name="connsiteX88" fmla="*/ 165992 w 602127"/>
                <a:gd name="connsiteY88" fmla="*/ 155090 h 632419"/>
                <a:gd name="connsiteX89" fmla="*/ 178433 w 602127"/>
                <a:gd name="connsiteY89" fmla="*/ 159215 h 632419"/>
                <a:gd name="connsiteX90" fmla="*/ 182558 w 602127"/>
                <a:gd name="connsiteY90" fmla="*/ 146774 h 632419"/>
                <a:gd name="connsiteX91" fmla="*/ 163671 w 602127"/>
                <a:gd name="connsiteY91" fmla="*/ 109065 h 632419"/>
                <a:gd name="connsiteX92" fmla="*/ 162189 w 602127"/>
                <a:gd name="connsiteY92" fmla="*/ 102683 h 632419"/>
                <a:gd name="connsiteX93" fmla="*/ 162189 w 602127"/>
                <a:gd name="connsiteY93" fmla="*/ 32679 h 632419"/>
                <a:gd name="connsiteX94" fmla="*/ 177724 w 602127"/>
                <a:gd name="connsiteY94" fmla="*/ 18498 h 632419"/>
                <a:gd name="connsiteX95" fmla="*/ 190616 w 602127"/>
                <a:gd name="connsiteY95" fmla="*/ 33195 h 632419"/>
                <a:gd name="connsiteX96" fmla="*/ 190616 w 602127"/>
                <a:gd name="connsiteY96" fmla="*/ 97140 h 632419"/>
                <a:gd name="connsiteX97" fmla="*/ 191583 w 602127"/>
                <a:gd name="connsiteY97" fmla="*/ 101265 h 632419"/>
                <a:gd name="connsiteX98" fmla="*/ 201123 w 602127"/>
                <a:gd name="connsiteY98" fmla="*/ 120345 h 632419"/>
                <a:gd name="connsiteX99" fmla="*/ 216078 w 602127"/>
                <a:gd name="connsiteY99" fmla="*/ 122601 h 632419"/>
                <a:gd name="connsiteX100" fmla="*/ 227358 w 602127"/>
                <a:gd name="connsiteY100" fmla="*/ 110805 h 632419"/>
                <a:gd name="connsiteX101" fmla="*/ 229357 w 602127"/>
                <a:gd name="connsiteY101" fmla="*/ 107582 h 632419"/>
                <a:gd name="connsiteX102" fmla="*/ 249146 w 602127"/>
                <a:gd name="connsiteY102" fmla="*/ 52984 h 632419"/>
                <a:gd name="connsiteX103" fmla="*/ 267324 w 602127"/>
                <a:gd name="connsiteY103" fmla="*/ 44475 h 632419"/>
                <a:gd name="connsiteX104" fmla="*/ 275833 w 602127"/>
                <a:gd name="connsiteY104" fmla="*/ 62653 h 632419"/>
                <a:gd name="connsiteX105" fmla="*/ 254367 w 602127"/>
                <a:gd name="connsiteY105" fmla="*/ 121892 h 632419"/>
                <a:gd name="connsiteX106" fmla="*/ 251273 w 602127"/>
                <a:gd name="connsiteY106" fmla="*/ 126856 h 632419"/>
                <a:gd name="connsiteX107" fmla="*/ 224973 w 602127"/>
                <a:gd name="connsiteY107" fmla="*/ 154380 h 632419"/>
                <a:gd name="connsiteX108" fmla="*/ 223362 w 602127"/>
                <a:gd name="connsiteY108" fmla="*/ 164952 h 632419"/>
                <a:gd name="connsiteX109" fmla="*/ 253722 w 602127"/>
                <a:gd name="connsiteY109" fmla="*/ 225609 h 632419"/>
                <a:gd name="connsiteX110" fmla="*/ 255205 w 602127"/>
                <a:gd name="connsiteY110" fmla="*/ 231991 h 632419"/>
                <a:gd name="connsiteX111" fmla="*/ 255205 w 602127"/>
                <a:gd name="connsiteY111" fmla="*/ 239468 h 632419"/>
                <a:gd name="connsiteX112" fmla="*/ 270676 w 602127"/>
                <a:gd name="connsiteY112" fmla="*/ 246366 h 632419"/>
                <a:gd name="connsiteX113" fmla="*/ 281376 w 602127"/>
                <a:gd name="connsiteY113" fmla="*/ 236696 h 632419"/>
                <a:gd name="connsiteX114" fmla="*/ 284212 w 602127"/>
                <a:gd name="connsiteY114" fmla="*/ 231733 h 632419"/>
                <a:gd name="connsiteX115" fmla="*/ 295171 w 602127"/>
                <a:gd name="connsiteY115" fmla="*/ 179456 h 632419"/>
                <a:gd name="connsiteX116" fmla="*/ 311995 w 602127"/>
                <a:gd name="connsiteY116" fmla="*/ 168497 h 632419"/>
                <a:gd name="connsiteX117" fmla="*/ 322953 w 602127"/>
                <a:gd name="connsiteY117" fmla="*/ 185322 h 632419"/>
                <a:gd name="connsiteX118" fmla="*/ 310383 w 602127"/>
                <a:gd name="connsiteY118" fmla="*/ 245076 h 632419"/>
                <a:gd name="connsiteX119" fmla="*/ 306000 w 602127"/>
                <a:gd name="connsiteY119" fmla="*/ 252683 h 632419"/>
                <a:gd name="connsiteX120" fmla="*/ 258170 w 602127"/>
                <a:gd name="connsiteY120" fmla="*/ 295743 h 632419"/>
                <a:gd name="connsiteX121" fmla="*/ 255141 w 602127"/>
                <a:gd name="connsiteY121" fmla="*/ 302639 h 632419"/>
                <a:gd name="connsiteX122" fmla="*/ 255141 w 602127"/>
                <a:gd name="connsiteY122" fmla="*/ 351243 h 632419"/>
                <a:gd name="connsiteX123" fmla="*/ 265197 w 602127"/>
                <a:gd name="connsiteY123" fmla="*/ 365166 h 632419"/>
                <a:gd name="connsiteX124" fmla="*/ 290852 w 602127"/>
                <a:gd name="connsiteY124" fmla="*/ 373740 h 632419"/>
                <a:gd name="connsiteX125" fmla="*/ 306967 w 602127"/>
                <a:gd name="connsiteY125" fmla="*/ 368970 h 632419"/>
                <a:gd name="connsiteX126" fmla="*/ 371041 w 602127"/>
                <a:gd name="connsiteY126" fmla="*/ 288458 h 632419"/>
                <a:gd name="connsiteX127" fmla="*/ 372974 w 602127"/>
                <a:gd name="connsiteY127" fmla="*/ 283946 h 632419"/>
                <a:gd name="connsiteX128" fmla="*/ 385866 w 602127"/>
                <a:gd name="connsiteY128" fmla="*/ 190414 h 632419"/>
                <a:gd name="connsiteX129" fmla="*/ 388509 w 602127"/>
                <a:gd name="connsiteY129" fmla="*/ 183903 h 632419"/>
                <a:gd name="connsiteX130" fmla="*/ 423318 w 602127"/>
                <a:gd name="connsiteY130" fmla="*/ 136976 h 632419"/>
                <a:gd name="connsiteX131" fmla="*/ 423963 w 602127"/>
                <a:gd name="connsiteY131" fmla="*/ 126985 h 632419"/>
                <a:gd name="connsiteX132" fmla="*/ 382772 w 602127"/>
                <a:gd name="connsiteY132" fmla="*/ 52275 h 632419"/>
                <a:gd name="connsiteX133" fmla="*/ 388380 w 602127"/>
                <a:gd name="connsiteY133" fmla="*/ 32937 h 632419"/>
                <a:gd name="connsiteX134" fmla="*/ 407719 w 602127"/>
                <a:gd name="connsiteY134" fmla="*/ 38545 h 632419"/>
                <a:gd name="connsiteX135" fmla="*/ 437757 w 602127"/>
                <a:gd name="connsiteY135" fmla="*/ 93014 h 632419"/>
                <a:gd name="connsiteX136" fmla="*/ 445428 w 602127"/>
                <a:gd name="connsiteY136" fmla="*/ 97784 h 632419"/>
                <a:gd name="connsiteX137" fmla="*/ 453550 w 602127"/>
                <a:gd name="connsiteY137" fmla="*/ 93723 h 632419"/>
                <a:gd name="connsiteX138" fmla="*/ 473339 w 602127"/>
                <a:gd name="connsiteY138" fmla="*/ 64651 h 632419"/>
                <a:gd name="connsiteX139" fmla="*/ 479914 w 602127"/>
                <a:gd name="connsiteY139" fmla="*/ 59430 h 632419"/>
                <a:gd name="connsiteX140" fmla="*/ 517624 w 602127"/>
                <a:gd name="connsiteY140" fmla="*/ 44733 h 632419"/>
                <a:gd name="connsiteX141" fmla="*/ 536446 w 602127"/>
                <a:gd name="connsiteY141" fmla="*/ 54080 h 632419"/>
                <a:gd name="connsiteX142" fmla="*/ 527422 w 602127"/>
                <a:gd name="connsiteY142" fmla="*/ 71420 h 632419"/>
                <a:gd name="connsiteX143" fmla="*/ 496997 w 602127"/>
                <a:gd name="connsiteY143" fmla="*/ 83281 h 632419"/>
                <a:gd name="connsiteX144" fmla="*/ 492677 w 602127"/>
                <a:gd name="connsiteY144" fmla="*/ 86697 h 632419"/>
                <a:gd name="connsiteX145" fmla="*/ 455290 w 602127"/>
                <a:gd name="connsiteY145" fmla="*/ 141682 h 632419"/>
                <a:gd name="connsiteX146" fmla="*/ 455226 w 602127"/>
                <a:gd name="connsiteY146" fmla="*/ 141811 h 632419"/>
                <a:gd name="connsiteX147" fmla="*/ 455226 w 602127"/>
                <a:gd name="connsiteY147" fmla="*/ 141875 h 632419"/>
                <a:gd name="connsiteX148" fmla="*/ 415003 w 602127"/>
                <a:gd name="connsiteY148" fmla="*/ 196086 h 632419"/>
                <a:gd name="connsiteX149" fmla="*/ 413262 w 602127"/>
                <a:gd name="connsiteY149" fmla="*/ 200341 h 632419"/>
                <a:gd name="connsiteX150" fmla="*/ 400306 w 602127"/>
                <a:gd name="connsiteY150" fmla="*/ 294324 h 632419"/>
                <a:gd name="connsiteX151" fmla="*/ 397341 w 602127"/>
                <a:gd name="connsiteY151" fmla="*/ 301222 h 632419"/>
                <a:gd name="connsiteX152" fmla="*/ 358729 w 602127"/>
                <a:gd name="connsiteY152" fmla="*/ 349760 h 632419"/>
                <a:gd name="connsiteX153" fmla="*/ 357310 w 602127"/>
                <a:gd name="connsiteY153" fmla="*/ 365875 h 632419"/>
                <a:gd name="connsiteX154" fmla="*/ 371556 w 602127"/>
                <a:gd name="connsiteY154" fmla="*/ 373546 h 632419"/>
                <a:gd name="connsiteX155" fmla="*/ 393988 w 602127"/>
                <a:gd name="connsiteY155" fmla="*/ 371484 h 632419"/>
                <a:gd name="connsiteX156" fmla="*/ 403271 w 602127"/>
                <a:gd name="connsiteY156" fmla="*/ 367036 h 632419"/>
                <a:gd name="connsiteX157" fmla="*/ 473726 w 602127"/>
                <a:gd name="connsiteY157" fmla="*/ 293164 h 632419"/>
                <a:gd name="connsiteX158" fmla="*/ 476111 w 602127"/>
                <a:gd name="connsiteY158" fmla="*/ 288523 h 632419"/>
                <a:gd name="connsiteX159" fmla="*/ 485587 w 602127"/>
                <a:gd name="connsiteY159" fmla="*/ 240371 h 632419"/>
                <a:gd name="connsiteX160" fmla="*/ 489068 w 602127"/>
                <a:gd name="connsiteY160" fmla="*/ 233473 h 632419"/>
                <a:gd name="connsiteX161" fmla="*/ 528582 w 602127"/>
                <a:gd name="connsiteY161" fmla="*/ 190478 h 632419"/>
                <a:gd name="connsiteX162" fmla="*/ 549596 w 602127"/>
                <a:gd name="connsiteY162" fmla="*/ 190543 h 632419"/>
                <a:gd name="connsiteX163" fmla="*/ 549145 w 602127"/>
                <a:gd name="connsiteY163" fmla="*/ 210074 h 632419"/>
                <a:gd name="connsiteX164" fmla="*/ 514465 w 602127"/>
                <a:gd name="connsiteY164" fmla="*/ 247784 h 632419"/>
                <a:gd name="connsiteX165" fmla="*/ 512209 w 602127"/>
                <a:gd name="connsiteY165" fmla="*/ 252296 h 632419"/>
                <a:gd name="connsiteX166" fmla="*/ 508213 w 602127"/>
                <a:gd name="connsiteY166" fmla="*/ 272730 h 632419"/>
                <a:gd name="connsiteX167" fmla="*/ 510146 w 602127"/>
                <a:gd name="connsiteY167" fmla="*/ 280401 h 632419"/>
                <a:gd name="connsiteX168" fmla="*/ 517301 w 602127"/>
                <a:gd name="connsiteY168" fmla="*/ 283753 h 632419"/>
                <a:gd name="connsiteX169" fmla="*/ 539025 w 602127"/>
                <a:gd name="connsiteY169" fmla="*/ 283753 h 632419"/>
                <a:gd name="connsiteX170" fmla="*/ 553141 w 602127"/>
                <a:gd name="connsiteY170" fmla="*/ 299288 h 632419"/>
                <a:gd name="connsiteX171" fmla="*/ 538445 w 602127"/>
                <a:gd name="connsiteY171" fmla="*/ 312180 h 632419"/>
                <a:gd name="connsiteX172" fmla="*/ 498737 w 602127"/>
                <a:gd name="connsiteY172" fmla="*/ 312180 h 632419"/>
                <a:gd name="connsiteX173" fmla="*/ 492033 w 602127"/>
                <a:gd name="connsiteY173" fmla="*/ 315016 h 632419"/>
                <a:gd name="connsiteX174" fmla="*/ 416292 w 602127"/>
                <a:gd name="connsiteY174" fmla="*/ 394432 h 632419"/>
                <a:gd name="connsiteX175" fmla="*/ 407267 w 602127"/>
                <a:gd name="connsiteY175" fmla="*/ 398750 h 632419"/>
                <a:gd name="connsiteX176" fmla="*/ 339584 w 602127"/>
                <a:gd name="connsiteY176" fmla="*/ 404874 h 632419"/>
                <a:gd name="connsiteX177" fmla="*/ 326240 w 602127"/>
                <a:gd name="connsiteY177" fmla="*/ 419635 h 632419"/>
                <a:gd name="connsiteX178" fmla="*/ 327143 w 602127"/>
                <a:gd name="connsiteY178" fmla="*/ 496666 h 632419"/>
                <a:gd name="connsiteX179" fmla="*/ 337263 w 602127"/>
                <a:gd name="connsiteY179" fmla="*/ 539468 h 632419"/>
                <a:gd name="connsiteX180" fmla="*/ 340100 w 602127"/>
                <a:gd name="connsiteY180" fmla="*/ 545333 h 632419"/>
                <a:gd name="connsiteX181" fmla="*/ 286984 w 602127"/>
                <a:gd name="connsiteY181" fmla="*/ 551135 h 632419"/>
                <a:gd name="connsiteX182" fmla="*/ 284148 w 602127"/>
                <a:gd name="connsiteY182" fmla="*/ 541788 h 632419"/>
                <a:gd name="connsiteX183" fmla="*/ 281054 w 602127"/>
                <a:gd name="connsiteY183" fmla="*/ 509558 h 632419"/>
                <a:gd name="connsiteX184" fmla="*/ 290852 w 602127"/>
                <a:gd name="connsiteY184" fmla="*/ 416026 h 632419"/>
                <a:gd name="connsiteX185" fmla="*/ 280925 w 602127"/>
                <a:gd name="connsiteY185" fmla="*/ 400619 h 632419"/>
                <a:gd name="connsiteX186" fmla="*/ 174630 w 602127"/>
                <a:gd name="connsiteY186" fmla="*/ 365166 h 632419"/>
                <a:gd name="connsiteX187" fmla="*/ 172373 w 602127"/>
                <a:gd name="connsiteY187" fmla="*/ 364715 h 632419"/>
                <a:gd name="connsiteX188" fmla="*/ 98115 w 602127"/>
                <a:gd name="connsiteY188" fmla="*/ 359236 h 632419"/>
                <a:gd name="connsiteX189" fmla="*/ 87414 w 602127"/>
                <a:gd name="connsiteY189" fmla="*/ 353048 h 632419"/>
                <a:gd name="connsiteX190" fmla="*/ 51510 w 602127"/>
                <a:gd name="connsiteY190" fmla="*/ 300448 h 632419"/>
                <a:gd name="connsiteX191" fmla="*/ 55249 w 602127"/>
                <a:gd name="connsiteY191" fmla="*/ 280723 h 632419"/>
                <a:gd name="connsiteX192" fmla="*/ 74974 w 602127"/>
                <a:gd name="connsiteY192" fmla="*/ 284462 h 632419"/>
                <a:gd name="connsiteX193" fmla="*/ 104497 w 602127"/>
                <a:gd name="connsiteY193" fmla="*/ 327715 h 632419"/>
                <a:gd name="connsiteX194" fmla="*/ 111458 w 602127"/>
                <a:gd name="connsiteY194" fmla="*/ 331711 h 632419"/>
                <a:gd name="connsiteX195" fmla="*/ 139305 w 602127"/>
                <a:gd name="connsiteY195" fmla="*/ 333774 h 632419"/>
                <a:gd name="connsiteX196" fmla="*/ 148523 w 602127"/>
                <a:gd name="connsiteY196" fmla="*/ 320946 h 632419"/>
                <a:gd name="connsiteX197" fmla="*/ 118098 w 602127"/>
                <a:gd name="connsiteY197" fmla="*/ 247848 h 632419"/>
                <a:gd name="connsiteX198" fmla="*/ 125768 w 602127"/>
                <a:gd name="connsiteY198" fmla="*/ 229284 h 632419"/>
                <a:gd name="connsiteX199" fmla="*/ 144333 w 602127"/>
                <a:gd name="connsiteY199" fmla="*/ 236954 h 632419"/>
                <a:gd name="connsiteX200" fmla="*/ 184427 w 602127"/>
                <a:gd name="connsiteY200" fmla="*/ 333194 h 632419"/>
                <a:gd name="connsiteX201" fmla="*/ 193323 w 602127"/>
                <a:gd name="connsiteY201" fmla="*/ 341445 h 632419"/>
                <a:gd name="connsiteX202" fmla="*/ 220719 w 602127"/>
                <a:gd name="connsiteY202" fmla="*/ 344152 h 632419"/>
                <a:gd name="connsiteX203" fmla="*/ 226778 w 602127"/>
                <a:gd name="connsiteY203" fmla="*/ 332227 h 632419"/>
                <a:gd name="connsiteX204" fmla="*/ 226778 w 602127"/>
                <a:gd name="connsiteY204" fmla="*/ 239081 h 632419"/>
                <a:gd name="connsiteX205" fmla="*/ 225231 w 602127"/>
                <a:gd name="connsiteY205" fmla="*/ 232507 h 632419"/>
                <a:gd name="connsiteX206" fmla="*/ 201639 w 602127"/>
                <a:gd name="connsiteY206" fmla="*/ 185322 h 632419"/>
                <a:gd name="connsiteX207" fmla="*/ 189198 w 602127"/>
                <a:gd name="connsiteY207" fmla="*/ 181196 h 632419"/>
                <a:gd name="connsiteX208" fmla="*/ 185072 w 602127"/>
                <a:gd name="connsiteY208" fmla="*/ 193637 h 632419"/>
                <a:gd name="connsiteX209" fmla="*/ 208278 w 602127"/>
                <a:gd name="connsiteY209" fmla="*/ 239984 h 632419"/>
                <a:gd name="connsiteX210" fmla="*/ 208278 w 602127"/>
                <a:gd name="connsiteY210" fmla="*/ 326877 h 632419"/>
                <a:gd name="connsiteX211" fmla="*/ 200801 w 602127"/>
                <a:gd name="connsiteY211" fmla="*/ 324363 h 632419"/>
                <a:gd name="connsiteX212" fmla="*/ 161415 w 602127"/>
                <a:gd name="connsiteY212" fmla="*/ 229799 h 632419"/>
                <a:gd name="connsiteX213" fmla="*/ 143689 w 602127"/>
                <a:gd name="connsiteY213" fmla="*/ 212137 h 632419"/>
                <a:gd name="connsiteX214" fmla="*/ 100951 w 602127"/>
                <a:gd name="connsiteY214" fmla="*/ 229928 h 632419"/>
                <a:gd name="connsiteX215" fmla="*/ 100951 w 602127"/>
                <a:gd name="connsiteY215" fmla="*/ 255003 h 632419"/>
                <a:gd name="connsiteX216" fmla="*/ 125639 w 602127"/>
                <a:gd name="connsiteY216" fmla="*/ 314178 h 632419"/>
                <a:gd name="connsiteX217" fmla="*/ 117260 w 602127"/>
                <a:gd name="connsiteY217" fmla="*/ 313533 h 632419"/>
                <a:gd name="connsiteX218" fmla="*/ 90251 w 602127"/>
                <a:gd name="connsiteY218" fmla="*/ 273955 h 632419"/>
                <a:gd name="connsiteX219" fmla="*/ 69301 w 602127"/>
                <a:gd name="connsiteY219" fmla="*/ 260225 h 632419"/>
                <a:gd name="connsiteX220" fmla="*/ 31076 w 602127"/>
                <a:gd name="connsiteY220" fmla="*/ 286331 h 632419"/>
                <a:gd name="connsiteX221" fmla="*/ 36233 w 602127"/>
                <a:gd name="connsiteY221" fmla="*/ 310826 h 632419"/>
                <a:gd name="connsiteX222" fmla="*/ 72137 w 602127"/>
                <a:gd name="connsiteY222" fmla="*/ 363426 h 632419"/>
                <a:gd name="connsiteX223" fmla="*/ 96761 w 602127"/>
                <a:gd name="connsiteY223" fmla="*/ 377607 h 632419"/>
                <a:gd name="connsiteX224" fmla="*/ 169860 w 602127"/>
                <a:gd name="connsiteY224" fmla="*/ 383022 h 632419"/>
                <a:gd name="connsiteX225" fmla="*/ 272158 w 602127"/>
                <a:gd name="connsiteY225" fmla="*/ 417121 h 632419"/>
                <a:gd name="connsiteX226" fmla="*/ 262682 w 602127"/>
                <a:gd name="connsiteY226" fmla="*/ 507624 h 632419"/>
                <a:gd name="connsiteX227" fmla="*/ 266486 w 602127"/>
                <a:gd name="connsiteY227" fmla="*/ 547203 h 632419"/>
                <a:gd name="connsiteX228" fmla="*/ 268291 w 602127"/>
                <a:gd name="connsiteY228" fmla="*/ 553198 h 632419"/>
                <a:gd name="connsiteX229" fmla="*/ 262553 w 602127"/>
                <a:gd name="connsiteY229" fmla="*/ 553198 h 632419"/>
                <a:gd name="connsiteX230" fmla="*/ 233740 w 602127"/>
                <a:gd name="connsiteY230" fmla="*/ 548492 h 632419"/>
                <a:gd name="connsiteX231" fmla="*/ 181269 w 602127"/>
                <a:gd name="connsiteY231" fmla="*/ 524706 h 632419"/>
                <a:gd name="connsiteX232" fmla="*/ 149039 w 602127"/>
                <a:gd name="connsiteY232" fmla="*/ 519871 h 632419"/>
                <a:gd name="connsiteX233" fmla="*/ 121836 w 602127"/>
                <a:gd name="connsiteY233" fmla="*/ 523353 h 632419"/>
                <a:gd name="connsiteX234" fmla="*/ 85158 w 602127"/>
                <a:gd name="connsiteY234" fmla="*/ 542433 h 632419"/>
                <a:gd name="connsiteX235" fmla="*/ 51961 w 602127"/>
                <a:gd name="connsiteY235" fmla="*/ 577306 h 632419"/>
                <a:gd name="connsiteX236" fmla="*/ 5549 w 602127"/>
                <a:gd name="connsiteY236" fmla="*/ 609149 h 632419"/>
                <a:gd name="connsiteX237" fmla="*/ 586 w 602127"/>
                <a:gd name="connsiteY237" fmla="*/ 623459 h 632419"/>
                <a:gd name="connsiteX238" fmla="*/ 12769 w 602127"/>
                <a:gd name="connsiteY238" fmla="*/ 632420 h 632419"/>
                <a:gd name="connsiteX239" fmla="*/ 589497 w 602127"/>
                <a:gd name="connsiteY239" fmla="*/ 632420 h 632419"/>
                <a:gd name="connsiteX240" fmla="*/ 596781 w 602127"/>
                <a:gd name="connsiteY240" fmla="*/ 609149 h 632419"/>
                <a:gd name="connsiteX241" fmla="*/ 596781 w 602127"/>
                <a:gd name="connsiteY241" fmla="*/ 609149 h 63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602127" h="632419">
                  <a:moveTo>
                    <a:pt x="596846" y="608891"/>
                  </a:moveTo>
                  <a:cubicBezTo>
                    <a:pt x="596846" y="608891"/>
                    <a:pt x="550627" y="576983"/>
                    <a:pt x="550627" y="576983"/>
                  </a:cubicBezTo>
                  <a:cubicBezTo>
                    <a:pt x="546889" y="574405"/>
                    <a:pt x="542763" y="572213"/>
                    <a:pt x="538509" y="570537"/>
                  </a:cubicBezTo>
                  <a:lnTo>
                    <a:pt x="505763" y="557645"/>
                  </a:lnTo>
                  <a:cubicBezTo>
                    <a:pt x="500993" y="555776"/>
                    <a:pt x="495643" y="558096"/>
                    <a:pt x="493774" y="562867"/>
                  </a:cubicBezTo>
                  <a:cubicBezTo>
                    <a:pt x="491904" y="567637"/>
                    <a:pt x="494224" y="572987"/>
                    <a:pt x="498995" y="574856"/>
                  </a:cubicBezTo>
                  <a:cubicBezTo>
                    <a:pt x="512402" y="580142"/>
                    <a:pt x="528324" y="584074"/>
                    <a:pt x="540121" y="592196"/>
                  </a:cubicBezTo>
                  <a:lnTo>
                    <a:pt x="571126" y="613597"/>
                  </a:lnTo>
                  <a:lnTo>
                    <a:pt x="31334" y="613597"/>
                  </a:lnTo>
                  <a:lnTo>
                    <a:pt x="62468" y="592196"/>
                  </a:lnTo>
                  <a:cubicBezTo>
                    <a:pt x="76521" y="582527"/>
                    <a:pt x="87414" y="567057"/>
                    <a:pt x="98889" y="554487"/>
                  </a:cubicBezTo>
                  <a:cubicBezTo>
                    <a:pt x="105463" y="547203"/>
                    <a:pt x="114488" y="542562"/>
                    <a:pt x="124221" y="541337"/>
                  </a:cubicBezTo>
                  <a:lnTo>
                    <a:pt x="151424" y="537856"/>
                  </a:lnTo>
                  <a:cubicBezTo>
                    <a:pt x="159030" y="536889"/>
                    <a:pt x="166701" y="538049"/>
                    <a:pt x="173663" y="541208"/>
                  </a:cubicBezTo>
                  <a:cubicBezTo>
                    <a:pt x="173663" y="541208"/>
                    <a:pt x="226133" y="564929"/>
                    <a:pt x="226133" y="564994"/>
                  </a:cubicBezTo>
                  <a:cubicBezTo>
                    <a:pt x="242700" y="572471"/>
                    <a:pt x="263650" y="571827"/>
                    <a:pt x="281247" y="570151"/>
                  </a:cubicBezTo>
                  <a:cubicBezTo>
                    <a:pt x="281312" y="570151"/>
                    <a:pt x="281441" y="570151"/>
                    <a:pt x="281505" y="570151"/>
                  </a:cubicBezTo>
                  <a:lnTo>
                    <a:pt x="423834" y="553262"/>
                  </a:lnTo>
                  <a:cubicBezTo>
                    <a:pt x="429700" y="552488"/>
                    <a:pt x="435566" y="552940"/>
                    <a:pt x="441238" y="554616"/>
                  </a:cubicBezTo>
                  <a:lnTo>
                    <a:pt x="459481" y="560095"/>
                  </a:lnTo>
                  <a:cubicBezTo>
                    <a:pt x="464380" y="561578"/>
                    <a:pt x="469536" y="558806"/>
                    <a:pt x="471019" y="553907"/>
                  </a:cubicBezTo>
                  <a:cubicBezTo>
                    <a:pt x="472501" y="549008"/>
                    <a:pt x="469730" y="543851"/>
                    <a:pt x="464831" y="542368"/>
                  </a:cubicBezTo>
                  <a:lnTo>
                    <a:pt x="446588" y="536889"/>
                  </a:lnTo>
                  <a:cubicBezTo>
                    <a:pt x="438337" y="534440"/>
                    <a:pt x="429893" y="533731"/>
                    <a:pt x="421384" y="534891"/>
                  </a:cubicBezTo>
                  <a:lnTo>
                    <a:pt x="368720" y="542046"/>
                  </a:lnTo>
                  <a:lnTo>
                    <a:pt x="359760" y="543013"/>
                  </a:lnTo>
                  <a:lnTo>
                    <a:pt x="354023" y="531217"/>
                  </a:lnTo>
                  <a:cubicBezTo>
                    <a:pt x="348737" y="520387"/>
                    <a:pt x="345901" y="508333"/>
                    <a:pt x="345772" y="496344"/>
                  </a:cubicBezTo>
                  <a:lnTo>
                    <a:pt x="344934" y="422858"/>
                  </a:lnTo>
                  <a:lnTo>
                    <a:pt x="409072" y="417057"/>
                  </a:lnTo>
                  <a:cubicBezTo>
                    <a:pt x="417001" y="416348"/>
                    <a:pt x="424350" y="412803"/>
                    <a:pt x="429829" y="407066"/>
                  </a:cubicBezTo>
                  <a:lnTo>
                    <a:pt x="502862" y="330551"/>
                  </a:lnTo>
                  <a:lnTo>
                    <a:pt x="538573" y="330551"/>
                  </a:lnTo>
                  <a:cubicBezTo>
                    <a:pt x="555656" y="330551"/>
                    <a:pt x="570224" y="317466"/>
                    <a:pt x="571706" y="300770"/>
                  </a:cubicBezTo>
                  <a:cubicBezTo>
                    <a:pt x="573382" y="281883"/>
                    <a:pt x="558298" y="265059"/>
                    <a:pt x="539089" y="265059"/>
                  </a:cubicBezTo>
                  <a:lnTo>
                    <a:pt x="528582" y="265059"/>
                  </a:lnTo>
                  <a:lnTo>
                    <a:pt x="529936" y="258226"/>
                  </a:lnTo>
                  <a:lnTo>
                    <a:pt x="562811" y="222451"/>
                  </a:lnTo>
                  <a:cubicBezTo>
                    <a:pt x="574413" y="209881"/>
                    <a:pt x="574607" y="190285"/>
                    <a:pt x="563326" y="177909"/>
                  </a:cubicBezTo>
                  <a:cubicBezTo>
                    <a:pt x="550756" y="164114"/>
                    <a:pt x="527809" y="163856"/>
                    <a:pt x="514981" y="177780"/>
                  </a:cubicBezTo>
                  <a:cubicBezTo>
                    <a:pt x="514981" y="177780"/>
                    <a:pt x="475467" y="220775"/>
                    <a:pt x="475467" y="220775"/>
                  </a:cubicBezTo>
                  <a:cubicBezTo>
                    <a:pt x="471406" y="225223"/>
                    <a:pt x="468634" y="230702"/>
                    <a:pt x="467474" y="236632"/>
                  </a:cubicBezTo>
                  <a:lnTo>
                    <a:pt x="458513" y="282141"/>
                  </a:lnTo>
                  <a:lnTo>
                    <a:pt x="390895" y="352983"/>
                  </a:lnTo>
                  <a:lnTo>
                    <a:pt x="378840" y="354079"/>
                  </a:lnTo>
                  <a:lnTo>
                    <a:pt x="411844" y="312567"/>
                  </a:lnTo>
                  <a:cubicBezTo>
                    <a:pt x="415518" y="307990"/>
                    <a:pt x="417839" y="302446"/>
                    <a:pt x="418677" y="296645"/>
                  </a:cubicBezTo>
                  <a:lnTo>
                    <a:pt x="431311" y="205047"/>
                  </a:lnTo>
                  <a:lnTo>
                    <a:pt x="470116" y="152769"/>
                  </a:lnTo>
                  <a:cubicBezTo>
                    <a:pt x="470116" y="152769"/>
                    <a:pt x="506472" y="99396"/>
                    <a:pt x="506472" y="99396"/>
                  </a:cubicBezTo>
                  <a:lnTo>
                    <a:pt x="534190" y="88631"/>
                  </a:lnTo>
                  <a:cubicBezTo>
                    <a:pt x="550112" y="82443"/>
                    <a:pt x="558943" y="64974"/>
                    <a:pt x="554237" y="48859"/>
                  </a:cubicBezTo>
                  <a:cubicBezTo>
                    <a:pt x="551659" y="40027"/>
                    <a:pt x="545471" y="32615"/>
                    <a:pt x="537284" y="28554"/>
                  </a:cubicBezTo>
                  <a:cubicBezTo>
                    <a:pt x="529098" y="24493"/>
                    <a:pt x="519429" y="24106"/>
                    <a:pt x="510920" y="27393"/>
                  </a:cubicBezTo>
                  <a:lnTo>
                    <a:pt x="473211" y="42090"/>
                  </a:lnTo>
                  <a:cubicBezTo>
                    <a:pt x="467022" y="44475"/>
                    <a:pt x="461737" y="48665"/>
                    <a:pt x="457998" y="54209"/>
                  </a:cubicBezTo>
                  <a:lnTo>
                    <a:pt x="446717" y="70840"/>
                  </a:lnTo>
                  <a:lnTo>
                    <a:pt x="423963" y="29585"/>
                  </a:lnTo>
                  <a:cubicBezTo>
                    <a:pt x="419773" y="21914"/>
                    <a:pt x="412811" y="16371"/>
                    <a:pt x="404367" y="13921"/>
                  </a:cubicBezTo>
                  <a:cubicBezTo>
                    <a:pt x="395987" y="11471"/>
                    <a:pt x="387156" y="12503"/>
                    <a:pt x="379485" y="16693"/>
                  </a:cubicBezTo>
                  <a:cubicBezTo>
                    <a:pt x="363692" y="25395"/>
                    <a:pt x="357891" y="45378"/>
                    <a:pt x="366593" y="61171"/>
                  </a:cubicBezTo>
                  <a:lnTo>
                    <a:pt x="404882" y="130659"/>
                  </a:lnTo>
                  <a:lnTo>
                    <a:pt x="373619" y="172752"/>
                  </a:lnTo>
                  <a:cubicBezTo>
                    <a:pt x="370332" y="177135"/>
                    <a:pt x="368204" y="182356"/>
                    <a:pt x="367495" y="187835"/>
                  </a:cubicBezTo>
                  <a:lnTo>
                    <a:pt x="354990" y="278854"/>
                  </a:lnTo>
                  <a:lnTo>
                    <a:pt x="294204" y="355304"/>
                  </a:lnTo>
                  <a:lnTo>
                    <a:pt x="273770" y="348471"/>
                  </a:lnTo>
                  <a:lnTo>
                    <a:pt x="273770" y="306765"/>
                  </a:lnTo>
                  <a:lnTo>
                    <a:pt x="318505" y="266477"/>
                  </a:lnTo>
                  <a:cubicBezTo>
                    <a:pt x="323662" y="261836"/>
                    <a:pt x="327208" y="255712"/>
                    <a:pt x="328625" y="248880"/>
                  </a:cubicBezTo>
                  <a:lnTo>
                    <a:pt x="341195" y="189125"/>
                  </a:lnTo>
                  <a:cubicBezTo>
                    <a:pt x="344870" y="171527"/>
                    <a:pt x="333331" y="153994"/>
                    <a:pt x="315927" y="150384"/>
                  </a:cubicBezTo>
                  <a:cubicBezTo>
                    <a:pt x="298458" y="146709"/>
                    <a:pt x="280860" y="158248"/>
                    <a:pt x="277186" y="175653"/>
                  </a:cubicBezTo>
                  <a:cubicBezTo>
                    <a:pt x="277186" y="175653"/>
                    <a:pt x="268999" y="214651"/>
                    <a:pt x="268999" y="214651"/>
                  </a:cubicBezTo>
                  <a:lnTo>
                    <a:pt x="242958" y="162567"/>
                  </a:lnTo>
                  <a:lnTo>
                    <a:pt x="264745" y="139748"/>
                  </a:lnTo>
                  <a:cubicBezTo>
                    <a:pt x="267904" y="136460"/>
                    <a:pt x="270289" y="132593"/>
                    <a:pt x="271836" y="128274"/>
                  </a:cubicBezTo>
                  <a:lnTo>
                    <a:pt x="293301" y="69035"/>
                  </a:lnTo>
                  <a:cubicBezTo>
                    <a:pt x="299425" y="52082"/>
                    <a:pt x="290659" y="33259"/>
                    <a:pt x="273705" y="27135"/>
                  </a:cubicBezTo>
                  <a:cubicBezTo>
                    <a:pt x="256752" y="21012"/>
                    <a:pt x="237930" y="29778"/>
                    <a:pt x="231806" y="46732"/>
                  </a:cubicBezTo>
                  <a:lnTo>
                    <a:pt x="212661" y="99460"/>
                  </a:lnTo>
                  <a:lnTo>
                    <a:pt x="211823" y="100363"/>
                  </a:lnTo>
                  <a:lnTo>
                    <a:pt x="209116" y="95012"/>
                  </a:lnTo>
                  <a:lnTo>
                    <a:pt x="209116" y="33259"/>
                  </a:lnTo>
                  <a:cubicBezTo>
                    <a:pt x="209116" y="16177"/>
                    <a:pt x="196031" y="1609"/>
                    <a:pt x="179335" y="126"/>
                  </a:cubicBezTo>
                  <a:cubicBezTo>
                    <a:pt x="160448" y="-1550"/>
                    <a:pt x="143624" y="13663"/>
                    <a:pt x="143624" y="32743"/>
                  </a:cubicBezTo>
                  <a:lnTo>
                    <a:pt x="143624" y="102748"/>
                  </a:lnTo>
                  <a:cubicBezTo>
                    <a:pt x="143624" y="107775"/>
                    <a:pt x="144849" y="112868"/>
                    <a:pt x="147105" y="117380"/>
                  </a:cubicBezTo>
                  <a:lnTo>
                    <a:pt x="165992" y="155090"/>
                  </a:lnTo>
                  <a:cubicBezTo>
                    <a:pt x="168312" y="159666"/>
                    <a:pt x="173856" y="161536"/>
                    <a:pt x="178433" y="159215"/>
                  </a:cubicBezTo>
                  <a:cubicBezTo>
                    <a:pt x="183009" y="156894"/>
                    <a:pt x="184879" y="151351"/>
                    <a:pt x="182558" y="146774"/>
                  </a:cubicBezTo>
                  <a:lnTo>
                    <a:pt x="163671" y="109065"/>
                  </a:lnTo>
                  <a:cubicBezTo>
                    <a:pt x="162704" y="107067"/>
                    <a:pt x="162189" y="104875"/>
                    <a:pt x="162189" y="102683"/>
                  </a:cubicBezTo>
                  <a:lnTo>
                    <a:pt x="162189" y="32679"/>
                  </a:lnTo>
                  <a:cubicBezTo>
                    <a:pt x="162189" y="24428"/>
                    <a:pt x="169473" y="17788"/>
                    <a:pt x="177724" y="18498"/>
                  </a:cubicBezTo>
                  <a:cubicBezTo>
                    <a:pt x="184943" y="19142"/>
                    <a:pt x="190616" y="25588"/>
                    <a:pt x="190616" y="33195"/>
                  </a:cubicBezTo>
                  <a:lnTo>
                    <a:pt x="190616" y="97140"/>
                  </a:lnTo>
                  <a:cubicBezTo>
                    <a:pt x="190616" y="98558"/>
                    <a:pt x="190938" y="99976"/>
                    <a:pt x="191583" y="101265"/>
                  </a:cubicBezTo>
                  <a:cubicBezTo>
                    <a:pt x="191583" y="101265"/>
                    <a:pt x="201123" y="120281"/>
                    <a:pt x="201123" y="120345"/>
                  </a:cubicBezTo>
                  <a:cubicBezTo>
                    <a:pt x="203959" y="125953"/>
                    <a:pt x="211759" y="127178"/>
                    <a:pt x="216078" y="122601"/>
                  </a:cubicBezTo>
                  <a:lnTo>
                    <a:pt x="227358" y="110805"/>
                  </a:lnTo>
                  <a:cubicBezTo>
                    <a:pt x="228261" y="109903"/>
                    <a:pt x="228905" y="108743"/>
                    <a:pt x="229357" y="107582"/>
                  </a:cubicBezTo>
                  <a:lnTo>
                    <a:pt x="249146" y="52984"/>
                  </a:lnTo>
                  <a:cubicBezTo>
                    <a:pt x="251789" y="45635"/>
                    <a:pt x="259975" y="41833"/>
                    <a:pt x="267324" y="44475"/>
                  </a:cubicBezTo>
                  <a:cubicBezTo>
                    <a:pt x="274672" y="47118"/>
                    <a:pt x="278540" y="55305"/>
                    <a:pt x="275833" y="62653"/>
                  </a:cubicBezTo>
                  <a:lnTo>
                    <a:pt x="254367" y="121892"/>
                  </a:lnTo>
                  <a:cubicBezTo>
                    <a:pt x="253722" y="123762"/>
                    <a:pt x="252627" y="125438"/>
                    <a:pt x="251273" y="126856"/>
                  </a:cubicBezTo>
                  <a:lnTo>
                    <a:pt x="224973" y="154380"/>
                  </a:lnTo>
                  <a:cubicBezTo>
                    <a:pt x="222266" y="157217"/>
                    <a:pt x="221621" y="161407"/>
                    <a:pt x="223362" y="164952"/>
                  </a:cubicBezTo>
                  <a:lnTo>
                    <a:pt x="253722" y="225609"/>
                  </a:lnTo>
                  <a:cubicBezTo>
                    <a:pt x="254689" y="227543"/>
                    <a:pt x="255205" y="229799"/>
                    <a:pt x="255205" y="231991"/>
                  </a:cubicBezTo>
                  <a:lnTo>
                    <a:pt x="255205" y="239468"/>
                  </a:lnTo>
                  <a:cubicBezTo>
                    <a:pt x="255205" y="247397"/>
                    <a:pt x="264810" y="251651"/>
                    <a:pt x="270676" y="246366"/>
                  </a:cubicBezTo>
                  <a:lnTo>
                    <a:pt x="281376" y="236696"/>
                  </a:lnTo>
                  <a:cubicBezTo>
                    <a:pt x="282859" y="235407"/>
                    <a:pt x="283826" y="233667"/>
                    <a:pt x="284212" y="231733"/>
                  </a:cubicBezTo>
                  <a:cubicBezTo>
                    <a:pt x="284212" y="231733"/>
                    <a:pt x="295171" y="179520"/>
                    <a:pt x="295171" y="179456"/>
                  </a:cubicBezTo>
                  <a:cubicBezTo>
                    <a:pt x="296718" y="172043"/>
                    <a:pt x="304582" y="166886"/>
                    <a:pt x="311995" y="168497"/>
                  </a:cubicBezTo>
                  <a:cubicBezTo>
                    <a:pt x="320117" y="170238"/>
                    <a:pt x="324693" y="177071"/>
                    <a:pt x="322953" y="185322"/>
                  </a:cubicBezTo>
                  <a:lnTo>
                    <a:pt x="310383" y="245076"/>
                  </a:lnTo>
                  <a:cubicBezTo>
                    <a:pt x="309739" y="248042"/>
                    <a:pt x="308256" y="250684"/>
                    <a:pt x="306000" y="252683"/>
                  </a:cubicBezTo>
                  <a:lnTo>
                    <a:pt x="258170" y="295743"/>
                  </a:lnTo>
                  <a:cubicBezTo>
                    <a:pt x="256236" y="297483"/>
                    <a:pt x="255141" y="299997"/>
                    <a:pt x="255141" y="302639"/>
                  </a:cubicBezTo>
                  <a:lnTo>
                    <a:pt x="255141" y="351243"/>
                  </a:lnTo>
                  <a:cubicBezTo>
                    <a:pt x="255141" y="357560"/>
                    <a:pt x="259137" y="363168"/>
                    <a:pt x="265197" y="365166"/>
                  </a:cubicBezTo>
                  <a:lnTo>
                    <a:pt x="290852" y="373740"/>
                  </a:lnTo>
                  <a:cubicBezTo>
                    <a:pt x="296653" y="375673"/>
                    <a:pt x="303164" y="373740"/>
                    <a:pt x="306967" y="368970"/>
                  </a:cubicBezTo>
                  <a:lnTo>
                    <a:pt x="371041" y="288458"/>
                  </a:lnTo>
                  <a:cubicBezTo>
                    <a:pt x="372072" y="287169"/>
                    <a:pt x="372717" y="285622"/>
                    <a:pt x="372974" y="283946"/>
                  </a:cubicBezTo>
                  <a:lnTo>
                    <a:pt x="385866" y="190414"/>
                  </a:lnTo>
                  <a:cubicBezTo>
                    <a:pt x="386189" y="188029"/>
                    <a:pt x="387091" y="185773"/>
                    <a:pt x="388509" y="183903"/>
                  </a:cubicBezTo>
                  <a:lnTo>
                    <a:pt x="423318" y="136976"/>
                  </a:lnTo>
                  <a:cubicBezTo>
                    <a:pt x="425510" y="134075"/>
                    <a:pt x="425767" y="130143"/>
                    <a:pt x="423963" y="126985"/>
                  </a:cubicBezTo>
                  <a:lnTo>
                    <a:pt x="382772" y="52275"/>
                  </a:lnTo>
                  <a:cubicBezTo>
                    <a:pt x="378969" y="45442"/>
                    <a:pt x="381483" y="36740"/>
                    <a:pt x="388380" y="32937"/>
                  </a:cubicBezTo>
                  <a:cubicBezTo>
                    <a:pt x="395020" y="29263"/>
                    <a:pt x="404173" y="31454"/>
                    <a:pt x="407719" y="38545"/>
                  </a:cubicBezTo>
                  <a:lnTo>
                    <a:pt x="437757" y="93014"/>
                  </a:lnTo>
                  <a:cubicBezTo>
                    <a:pt x="439304" y="95850"/>
                    <a:pt x="442205" y="97655"/>
                    <a:pt x="445428" y="97784"/>
                  </a:cubicBezTo>
                  <a:cubicBezTo>
                    <a:pt x="448651" y="97913"/>
                    <a:pt x="451681" y="96430"/>
                    <a:pt x="453550" y="93723"/>
                  </a:cubicBezTo>
                  <a:lnTo>
                    <a:pt x="473339" y="64651"/>
                  </a:lnTo>
                  <a:cubicBezTo>
                    <a:pt x="474951" y="62266"/>
                    <a:pt x="477272" y="60462"/>
                    <a:pt x="479914" y="59430"/>
                  </a:cubicBezTo>
                  <a:cubicBezTo>
                    <a:pt x="479914" y="59430"/>
                    <a:pt x="517560" y="44797"/>
                    <a:pt x="517624" y="44733"/>
                  </a:cubicBezTo>
                  <a:cubicBezTo>
                    <a:pt x="525617" y="41639"/>
                    <a:pt x="534061" y="45958"/>
                    <a:pt x="536446" y="54080"/>
                  </a:cubicBezTo>
                  <a:cubicBezTo>
                    <a:pt x="538445" y="61042"/>
                    <a:pt x="534512" y="68648"/>
                    <a:pt x="527422" y="71420"/>
                  </a:cubicBezTo>
                  <a:lnTo>
                    <a:pt x="496997" y="83281"/>
                  </a:lnTo>
                  <a:cubicBezTo>
                    <a:pt x="495256" y="83925"/>
                    <a:pt x="493774" y="85150"/>
                    <a:pt x="492677" y="86697"/>
                  </a:cubicBezTo>
                  <a:lnTo>
                    <a:pt x="455290" y="141682"/>
                  </a:lnTo>
                  <a:cubicBezTo>
                    <a:pt x="455290" y="141682"/>
                    <a:pt x="455226" y="141746"/>
                    <a:pt x="455226" y="141811"/>
                  </a:cubicBezTo>
                  <a:cubicBezTo>
                    <a:pt x="455226" y="141811"/>
                    <a:pt x="455226" y="141811"/>
                    <a:pt x="455226" y="141875"/>
                  </a:cubicBezTo>
                  <a:lnTo>
                    <a:pt x="415003" y="196086"/>
                  </a:lnTo>
                  <a:cubicBezTo>
                    <a:pt x="414100" y="197311"/>
                    <a:pt x="413456" y="198794"/>
                    <a:pt x="413262" y="200341"/>
                  </a:cubicBezTo>
                  <a:lnTo>
                    <a:pt x="400306" y="294324"/>
                  </a:lnTo>
                  <a:cubicBezTo>
                    <a:pt x="399983" y="296838"/>
                    <a:pt x="398952" y="299223"/>
                    <a:pt x="397341" y="301222"/>
                  </a:cubicBezTo>
                  <a:lnTo>
                    <a:pt x="358729" y="349760"/>
                  </a:lnTo>
                  <a:cubicBezTo>
                    <a:pt x="355054" y="354337"/>
                    <a:pt x="354539" y="360654"/>
                    <a:pt x="357310" y="365875"/>
                  </a:cubicBezTo>
                  <a:cubicBezTo>
                    <a:pt x="360082" y="371032"/>
                    <a:pt x="365690" y="374062"/>
                    <a:pt x="371556" y="373546"/>
                  </a:cubicBezTo>
                  <a:lnTo>
                    <a:pt x="393988" y="371484"/>
                  </a:lnTo>
                  <a:cubicBezTo>
                    <a:pt x="397534" y="371161"/>
                    <a:pt x="400821" y="369549"/>
                    <a:pt x="403271" y="367036"/>
                  </a:cubicBezTo>
                  <a:lnTo>
                    <a:pt x="473726" y="293164"/>
                  </a:lnTo>
                  <a:cubicBezTo>
                    <a:pt x="474951" y="291875"/>
                    <a:pt x="475789" y="290263"/>
                    <a:pt x="476111" y="288523"/>
                  </a:cubicBezTo>
                  <a:lnTo>
                    <a:pt x="485587" y="240371"/>
                  </a:lnTo>
                  <a:cubicBezTo>
                    <a:pt x="486103" y="237792"/>
                    <a:pt x="487263" y="235407"/>
                    <a:pt x="489068" y="233473"/>
                  </a:cubicBezTo>
                  <a:cubicBezTo>
                    <a:pt x="489068" y="233473"/>
                    <a:pt x="528518" y="190543"/>
                    <a:pt x="528582" y="190478"/>
                  </a:cubicBezTo>
                  <a:cubicBezTo>
                    <a:pt x="534384" y="184161"/>
                    <a:pt x="543795" y="184226"/>
                    <a:pt x="549596" y="190543"/>
                  </a:cubicBezTo>
                  <a:cubicBezTo>
                    <a:pt x="554495" y="195893"/>
                    <a:pt x="554302" y="204466"/>
                    <a:pt x="549145" y="210074"/>
                  </a:cubicBezTo>
                  <a:lnTo>
                    <a:pt x="514465" y="247784"/>
                  </a:lnTo>
                  <a:cubicBezTo>
                    <a:pt x="513305" y="249073"/>
                    <a:pt x="512531" y="250620"/>
                    <a:pt x="512209" y="252296"/>
                  </a:cubicBezTo>
                  <a:lnTo>
                    <a:pt x="508213" y="272730"/>
                  </a:lnTo>
                  <a:cubicBezTo>
                    <a:pt x="507697" y="275437"/>
                    <a:pt x="508406" y="278274"/>
                    <a:pt x="510146" y="280401"/>
                  </a:cubicBezTo>
                  <a:cubicBezTo>
                    <a:pt x="511887" y="282528"/>
                    <a:pt x="514530" y="283753"/>
                    <a:pt x="517301" y="283753"/>
                  </a:cubicBezTo>
                  <a:lnTo>
                    <a:pt x="539025" y="283753"/>
                  </a:lnTo>
                  <a:cubicBezTo>
                    <a:pt x="547340" y="283753"/>
                    <a:pt x="553915" y="290908"/>
                    <a:pt x="553141" y="299288"/>
                  </a:cubicBezTo>
                  <a:cubicBezTo>
                    <a:pt x="552497" y="306507"/>
                    <a:pt x="546051" y="312180"/>
                    <a:pt x="538445" y="312180"/>
                  </a:cubicBezTo>
                  <a:lnTo>
                    <a:pt x="498737" y="312180"/>
                  </a:lnTo>
                  <a:cubicBezTo>
                    <a:pt x="496223" y="312180"/>
                    <a:pt x="493774" y="313211"/>
                    <a:pt x="492033" y="315016"/>
                  </a:cubicBezTo>
                  <a:lnTo>
                    <a:pt x="416292" y="394432"/>
                  </a:lnTo>
                  <a:cubicBezTo>
                    <a:pt x="413907" y="396945"/>
                    <a:pt x="410748" y="398493"/>
                    <a:pt x="407267" y="398750"/>
                  </a:cubicBezTo>
                  <a:lnTo>
                    <a:pt x="339584" y="404874"/>
                  </a:lnTo>
                  <a:cubicBezTo>
                    <a:pt x="332042" y="405583"/>
                    <a:pt x="326176" y="412029"/>
                    <a:pt x="326240" y="419635"/>
                  </a:cubicBezTo>
                  <a:lnTo>
                    <a:pt x="327143" y="496666"/>
                  </a:lnTo>
                  <a:cubicBezTo>
                    <a:pt x="327337" y="511427"/>
                    <a:pt x="330817" y="526189"/>
                    <a:pt x="337263" y="539468"/>
                  </a:cubicBezTo>
                  <a:lnTo>
                    <a:pt x="340100" y="545333"/>
                  </a:lnTo>
                  <a:lnTo>
                    <a:pt x="286984" y="551135"/>
                  </a:lnTo>
                  <a:lnTo>
                    <a:pt x="284148" y="541788"/>
                  </a:lnTo>
                  <a:cubicBezTo>
                    <a:pt x="280989" y="531281"/>
                    <a:pt x="279958" y="520452"/>
                    <a:pt x="281054" y="509558"/>
                  </a:cubicBezTo>
                  <a:lnTo>
                    <a:pt x="290852" y="416026"/>
                  </a:lnTo>
                  <a:cubicBezTo>
                    <a:pt x="291561" y="409128"/>
                    <a:pt x="287500" y="402811"/>
                    <a:pt x="280925" y="400619"/>
                  </a:cubicBezTo>
                  <a:lnTo>
                    <a:pt x="174630" y="365166"/>
                  </a:lnTo>
                  <a:cubicBezTo>
                    <a:pt x="173920" y="364909"/>
                    <a:pt x="173147" y="364779"/>
                    <a:pt x="172373" y="364715"/>
                  </a:cubicBezTo>
                  <a:lnTo>
                    <a:pt x="98115" y="359236"/>
                  </a:lnTo>
                  <a:cubicBezTo>
                    <a:pt x="93796" y="358914"/>
                    <a:pt x="89864" y="356657"/>
                    <a:pt x="87414" y="353048"/>
                  </a:cubicBezTo>
                  <a:cubicBezTo>
                    <a:pt x="87414" y="353048"/>
                    <a:pt x="51574" y="300513"/>
                    <a:pt x="51510" y="300448"/>
                  </a:cubicBezTo>
                  <a:cubicBezTo>
                    <a:pt x="47127" y="294066"/>
                    <a:pt x="48803" y="285042"/>
                    <a:pt x="55249" y="280723"/>
                  </a:cubicBezTo>
                  <a:cubicBezTo>
                    <a:pt x="61630" y="276404"/>
                    <a:pt x="70655" y="278080"/>
                    <a:pt x="74974" y="284462"/>
                  </a:cubicBezTo>
                  <a:lnTo>
                    <a:pt x="104497" y="327715"/>
                  </a:lnTo>
                  <a:cubicBezTo>
                    <a:pt x="106108" y="330035"/>
                    <a:pt x="108622" y="331518"/>
                    <a:pt x="111458" y="331711"/>
                  </a:cubicBezTo>
                  <a:cubicBezTo>
                    <a:pt x="111458" y="331711"/>
                    <a:pt x="139176" y="333774"/>
                    <a:pt x="139305" y="333774"/>
                  </a:cubicBezTo>
                  <a:cubicBezTo>
                    <a:pt x="146138" y="334290"/>
                    <a:pt x="151166" y="327263"/>
                    <a:pt x="148523" y="320946"/>
                  </a:cubicBezTo>
                  <a:cubicBezTo>
                    <a:pt x="148523" y="320946"/>
                    <a:pt x="118098" y="247913"/>
                    <a:pt x="118098" y="247848"/>
                  </a:cubicBezTo>
                  <a:cubicBezTo>
                    <a:pt x="115132" y="240693"/>
                    <a:pt x="118678" y="232249"/>
                    <a:pt x="125768" y="229284"/>
                  </a:cubicBezTo>
                  <a:cubicBezTo>
                    <a:pt x="133375" y="226125"/>
                    <a:pt x="141110" y="229155"/>
                    <a:pt x="144333" y="236954"/>
                  </a:cubicBezTo>
                  <a:lnTo>
                    <a:pt x="184427" y="333194"/>
                  </a:lnTo>
                  <a:cubicBezTo>
                    <a:pt x="186039" y="337126"/>
                    <a:pt x="189326" y="340156"/>
                    <a:pt x="193323" y="341445"/>
                  </a:cubicBezTo>
                  <a:cubicBezTo>
                    <a:pt x="201961" y="344346"/>
                    <a:pt x="212081" y="350405"/>
                    <a:pt x="220719" y="344152"/>
                  </a:cubicBezTo>
                  <a:cubicBezTo>
                    <a:pt x="224522" y="341380"/>
                    <a:pt x="226778" y="336932"/>
                    <a:pt x="226778" y="332227"/>
                  </a:cubicBezTo>
                  <a:lnTo>
                    <a:pt x="226778" y="239081"/>
                  </a:lnTo>
                  <a:cubicBezTo>
                    <a:pt x="226778" y="236826"/>
                    <a:pt x="226263" y="234569"/>
                    <a:pt x="225231" y="232507"/>
                  </a:cubicBezTo>
                  <a:lnTo>
                    <a:pt x="201639" y="185322"/>
                  </a:lnTo>
                  <a:cubicBezTo>
                    <a:pt x="199318" y="180745"/>
                    <a:pt x="193774" y="178876"/>
                    <a:pt x="189198" y="181196"/>
                  </a:cubicBezTo>
                  <a:cubicBezTo>
                    <a:pt x="184621" y="183517"/>
                    <a:pt x="182752" y="189060"/>
                    <a:pt x="185072" y="193637"/>
                  </a:cubicBezTo>
                  <a:lnTo>
                    <a:pt x="208278" y="239984"/>
                  </a:lnTo>
                  <a:lnTo>
                    <a:pt x="208278" y="326877"/>
                  </a:lnTo>
                  <a:lnTo>
                    <a:pt x="200801" y="324363"/>
                  </a:lnTo>
                  <a:lnTo>
                    <a:pt x="161415" y="229799"/>
                  </a:lnTo>
                  <a:cubicBezTo>
                    <a:pt x="158063" y="221742"/>
                    <a:pt x="151746" y="215425"/>
                    <a:pt x="143689" y="212137"/>
                  </a:cubicBezTo>
                  <a:cubicBezTo>
                    <a:pt x="126477" y="205047"/>
                    <a:pt x="107977" y="212911"/>
                    <a:pt x="100951" y="229928"/>
                  </a:cubicBezTo>
                  <a:cubicBezTo>
                    <a:pt x="97599" y="237986"/>
                    <a:pt x="97664" y="246881"/>
                    <a:pt x="100951" y="255003"/>
                  </a:cubicBezTo>
                  <a:lnTo>
                    <a:pt x="125639" y="314178"/>
                  </a:lnTo>
                  <a:lnTo>
                    <a:pt x="117260" y="313533"/>
                  </a:lnTo>
                  <a:lnTo>
                    <a:pt x="90251" y="273955"/>
                  </a:lnTo>
                  <a:cubicBezTo>
                    <a:pt x="85287" y="266735"/>
                    <a:pt x="77874" y="261836"/>
                    <a:pt x="69301" y="260225"/>
                  </a:cubicBezTo>
                  <a:cubicBezTo>
                    <a:pt x="51252" y="256808"/>
                    <a:pt x="34428" y="268475"/>
                    <a:pt x="31076" y="286331"/>
                  </a:cubicBezTo>
                  <a:cubicBezTo>
                    <a:pt x="29464" y="294905"/>
                    <a:pt x="31270" y="303607"/>
                    <a:pt x="36233" y="310826"/>
                  </a:cubicBezTo>
                  <a:lnTo>
                    <a:pt x="72137" y="363426"/>
                  </a:lnTo>
                  <a:cubicBezTo>
                    <a:pt x="77810" y="371677"/>
                    <a:pt x="86770" y="376898"/>
                    <a:pt x="96761" y="377607"/>
                  </a:cubicBezTo>
                  <a:lnTo>
                    <a:pt x="169860" y="383022"/>
                  </a:lnTo>
                  <a:lnTo>
                    <a:pt x="272158" y="417121"/>
                  </a:lnTo>
                  <a:lnTo>
                    <a:pt x="262682" y="507624"/>
                  </a:lnTo>
                  <a:cubicBezTo>
                    <a:pt x="261265" y="521032"/>
                    <a:pt x="262553" y="534311"/>
                    <a:pt x="266486" y="547203"/>
                  </a:cubicBezTo>
                  <a:lnTo>
                    <a:pt x="268291" y="553198"/>
                  </a:lnTo>
                  <a:cubicBezTo>
                    <a:pt x="266357" y="553326"/>
                    <a:pt x="264423" y="553326"/>
                    <a:pt x="262553" y="553198"/>
                  </a:cubicBezTo>
                  <a:cubicBezTo>
                    <a:pt x="252949" y="552424"/>
                    <a:pt x="242635" y="552488"/>
                    <a:pt x="233740" y="548492"/>
                  </a:cubicBezTo>
                  <a:lnTo>
                    <a:pt x="181269" y="524706"/>
                  </a:lnTo>
                  <a:cubicBezTo>
                    <a:pt x="171148" y="520130"/>
                    <a:pt x="160061" y="518453"/>
                    <a:pt x="149039" y="519871"/>
                  </a:cubicBezTo>
                  <a:lnTo>
                    <a:pt x="121836" y="523353"/>
                  </a:lnTo>
                  <a:cubicBezTo>
                    <a:pt x="107720" y="525157"/>
                    <a:pt x="94698" y="531926"/>
                    <a:pt x="85158" y="542433"/>
                  </a:cubicBezTo>
                  <a:cubicBezTo>
                    <a:pt x="74780" y="553842"/>
                    <a:pt x="64725" y="568604"/>
                    <a:pt x="51961" y="577306"/>
                  </a:cubicBezTo>
                  <a:lnTo>
                    <a:pt x="5549" y="609149"/>
                  </a:lnTo>
                  <a:cubicBezTo>
                    <a:pt x="908" y="612308"/>
                    <a:pt x="-1090" y="618109"/>
                    <a:pt x="586" y="623459"/>
                  </a:cubicBezTo>
                  <a:cubicBezTo>
                    <a:pt x="2262" y="628810"/>
                    <a:pt x="7161" y="632420"/>
                    <a:pt x="12769" y="632420"/>
                  </a:cubicBezTo>
                  <a:lnTo>
                    <a:pt x="589497" y="632420"/>
                  </a:lnTo>
                  <a:cubicBezTo>
                    <a:pt x="601745" y="632420"/>
                    <a:pt x="606837" y="616111"/>
                    <a:pt x="596781" y="609149"/>
                  </a:cubicBezTo>
                  <a:lnTo>
                    <a:pt x="596781" y="60914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2" name="Forme libre : forme 41">
              <a:extLst>
                <a:ext uri="{FF2B5EF4-FFF2-40B4-BE49-F238E27FC236}">
                  <a16:creationId xmlns:a16="http://schemas.microsoft.com/office/drawing/2014/main" id="{D6C1F6BE-0BCD-94D0-EB14-2C1CA1B1D967}"/>
                </a:ext>
              </a:extLst>
            </p:cNvPr>
            <p:cNvSpPr/>
            <p:nvPr/>
          </p:nvSpPr>
          <p:spPr>
            <a:xfrm>
              <a:off x="3988468" y="5824155"/>
              <a:ext cx="69359" cy="69359"/>
            </a:xfrm>
            <a:custGeom>
              <a:avLst/>
              <a:gdLst>
                <a:gd name="connsiteX0" fmla="*/ 34680 w 69359"/>
                <a:gd name="connsiteY0" fmla="*/ 69360 h 69359"/>
                <a:gd name="connsiteX1" fmla="*/ 69360 w 69359"/>
                <a:gd name="connsiteY1" fmla="*/ 34680 h 69359"/>
                <a:gd name="connsiteX2" fmla="*/ 34680 w 69359"/>
                <a:gd name="connsiteY2" fmla="*/ 0 h 69359"/>
                <a:gd name="connsiteX3" fmla="*/ 0 w 69359"/>
                <a:gd name="connsiteY3" fmla="*/ 34680 h 69359"/>
                <a:gd name="connsiteX4" fmla="*/ 34680 w 69359"/>
                <a:gd name="connsiteY4" fmla="*/ 69360 h 69359"/>
                <a:gd name="connsiteX5" fmla="*/ 34680 w 69359"/>
                <a:gd name="connsiteY5" fmla="*/ 69360 h 69359"/>
                <a:gd name="connsiteX6" fmla="*/ 34680 w 69359"/>
                <a:gd name="connsiteY6" fmla="*/ 18500 h 69359"/>
                <a:gd name="connsiteX7" fmla="*/ 50859 w 69359"/>
                <a:gd name="connsiteY7" fmla="*/ 34680 h 69359"/>
                <a:gd name="connsiteX8" fmla="*/ 34680 w 69359"/>
                <a:gd name="connsiteY8" fmla="*/ 50859 h 69359"/>
                <a:gd name="connsiteX9" fmla="*/ 18500 w 69359"/>
                <a:gd name="connsiteY9" fmla="*/ 34680 h 69359"/>
                <a:gd name="connsiteX10" fmla="*/ 34680 w 69359"/>
                <a:gd name="connsiteY10" fmla="*/ 18500 h 69359"/>
                <a:gd name="connsiteX11" fmla="*/ 34680 w 69359"/>
                <a:gd name="connsiteY11" fmla="*/ 18500 h 69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9359" h="69359">
                  <a:moveTo>
                    <a:pt x="34680" y="69360"/>
                  </a:moveTo>
                  <a:cubicBezTo>
                    <a:pt x="53825" y="69360"/>
                    <a:pt x="69360" y="53824"/>
                    <a:pt x="69360" y="34680"/>
                  </a:cubicBezTo>
                  <a:cubicBezTo>
                    <a:pt x="69360" y="15535"/>
                    <a:pt x="53825" y="0"/>
                    <a:pt x="34680" y="0"/>
                  </a:cubicBezTo>
                  <a:cubicBezTo>
                    <a:pt x="15535" y="0"/>
                    <a:pt x="0" y="15535"/>
                    <a:pt x="0" y="34680"/>
                  </a:cubicBezTo>
                  <a:cubicBezTo>
                    <a:pt x="0" y="53824"/>
                    <a:pt x="15535" y="69360"/>
                    <a:pt x="34680" y="69360"/>
                  </a:cubicBezTo>
                  <a:lnTo>
                    <a:pt x="34680" y="69360"/>
                  </a:lnTo>
                  <a:close/>
                  <a:moveTo>
                    <a:pt x="34680" y="18500"/>
                  </a:moveTo>
                  <a:cubicBezTo>
                    <a:pt x="43575" y="18500"/>
                    <a:pt x="50859" y="25720"/>
                    <a:pt x="50859" y="34680"/>
                  </a:cubicBezTo>
                  <a:cubicBezTo>
                    <a:pt x="50859" y="43640"/>
                    <a:pt x="43640" y="50859"/>
                    <a:pt x="34680" y="50859"/>
                  </a:cubicBezTo>
                  <a:cubicBezTo>
                    <a:pt x="25720" y="50859"/>
                    <a:pt x="18500" y="43640"/>
                    <a:pt x="18500" y="34680"/>
                  </a:cubicBezTo>
                  <a:cubicBezTo>
                    <a:pt x="18500" y="25720"/>
                    <a:pt x="25720" y="18500"/>
                    <a:pt x="34680" y="18500"/>
                  </a:cubicBezTo>
                  <a:lnTo>
                    <a:pt x="34680" y="18500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3" name="Forme libre : forme 42">
              <a:extLst>
                <a:ext uri="{FF2B5EF4-FFF2-40B4-BE49-F238E27FC236}">
                  <a16:creationId xmlns:a16="http://schemas.microsoft.com/office/drawing/2014/main" id="{56093997-E441-058E-2830-ABCEBCF777F8}"/>
                </a:ext>
              </a:extLst>
            </p:cNvPr>
            <p:cNvSpPr/>
            <p:nvPr/>
          </p:nvSpPr>
          <p:spPr>
            <a:xfrm>
              <a:off x="4505184" y="6073746"/>
              <a:ext cx="69359" cy="69359"/>
            </a:xfrm>
            <a:custGeom>
              <a:avLst/>
              <a:gdLst>
                <a:gd name="connsiteX0" fmla="*/ 34680 w 69359"/>
                <a:gd name="connsiteY0" fmla="*/ 0 h 69359"/>
                <a:gd name="connsiteX1" fmla="*/ 0 w 69359"/>
                <a:gd name="connsiteY1" fmla="*/ 34680 h 69359"/>
                <a:gd name="connsiteX2" fmla="*/ 34680 w 69359"/>
                <a:gd name="connsiteY2" fmla="*/ 69360 h 69359"/>
                <a:gd name="connsiteX3" fmla="*/ 69360 w 69359"/>
                <a:gd name="connsiteY3" fmla="*/ 34680 h 69359"/>
                <a:gd name="connsiteX4" fmla="*/ 34680 w 69359"/>
                <a:gd name="connsiteY4" fmla="*/ 0 h 69359"/>
                <a:gd name="connsiteX5" fmla="*/ 34680 w 69359"/>
                <a:gd name="connsiteY5" fmla="*/ 0 h 69359"/>
                <a:gd name="connsiteX6" fmla="*/ 34680 w 69359"/>
                <a:gd name="connsiteY6" fmla="*/ 50859 h 69359"/>
                <a:gd name="connsiteX7" fmla="*/ 18500 w 69359"/>
                <a:gd name="connsiteY7" fmla="*/ 34680 h 69359"/>
                <a:gd name="connsiteX8" fmla="*/ 34680 w 69359"/>
                <a:gd name="connsiteY8" fmla="*/ 18501 h 69359"/>
                <a:gd name="connsiteX9" fmla="*/ 50859 w 69359"/>
                <a:gd name="connsiteY9" fmla="*/ 34680 h 69359"/>
                <a:gd name="connsiteX10" fmla="*/ 34680 w 69359"/>
                <a:gd name="connsiteY10" fmla="*/ 50859 h 69359"/>
                <a:gd name="connsiteX11" fmla="*/ 34680 w 69359"/>
                <a:gd name="connsiteY11" fmla="*/ 50859 h 69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9359" h="69359">
                  <a:moveTo>
                    <a:pt x="34680" y="0"/>
                  </a:moveTo>
                  <a:cubicBezTo>
                    <a:pt x="15535" y="0"/>
                    <a:pt x="0" y="15535"/>
                    <a:pt x="0" y="34680"/>
                  </a:cubicBezTo>
                  <a:cubicBezTo>
                    <a:pt x="0" y="53825"/>
                    <a:pt x="15535" y="69360"/>
                    <a:pt x="34680" y="69360"/>
                  </a:cubicBezTo>
                  <a:cubicBezTo>
                    <a:pt x="53824" y="69360"/>
                    <a:pt x="69360" y="53825"/>
                    <a:pt x="69360" y="34680"/>
                  </a:cubicBezTo>
                  <a:cubicBezTo>
                    <a:pt x="69360" y="15535"/>
                    <a:pt x="53824" y="0"/>
                    <a:pt x="34680" y="0"/>
                  </a:cubicBezTo>
                  <a:lnTo>
                    <a:pt x="34680" y="0"/>
                  </a:lnTo>
                  <a:close/>
                  <a:moveTo>
                    <a:pt x="34680" y="50859"/>
                  </a:moveTo>
                  <a:cubicBezTo>
                    <a:pt x="25784" y="50859"/>
                    <a:pt x="18500" y="43640"/>
                    <a:pt x="18500" y="34680"/>
                  </a:cubicBezTo>
                  <a:cubicBezTo>
                    <a:pt x="18500" y="25720"/>
                    <a:pt x="25720" y="18501"/>
                    <a:pt x="34680" y="18501"/>
                  </a:cubicBezTo>
                  <a:cubicBezTo>
                    <a:pt x="43639" y="18501"/>
                    <a:pt x="50859" y="25720"/>
                    <a:pt x="50859" y="34680"/>
                  </a:cubicBezTo>
                  <a:cubicBezTo>
                    <a:pt x="50859" y="43640"/>
                    <a:pt x="43639" y="50859"/>
                    <a:pt x="34680" y="50859"/>
                  </a:cubicBezTo>
                  <a:lnTo>
                    <a:pt x="34680" y="5085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4" name="Forme libre : forme 43">
              <a:extLst>
                <a:ext uri="{FF2B5EF4-FFF2-40B4-BE49-F238E27FC236}">
                  <a16:creationId xmlns:a16="http://schemas.microsoft.com/office/drawing/2014/main" id="{15BB3355-0900-4B73-515A-470753E7ED14}"/>
                </a:ext>
              </a:extLst>
            </p:cNvPr>
            <p:cNvSpPr/>
            <p:nvPr/>
          </p:nvSpPr>
          <p:spPr>
            <a:xfrm>
              <a:off x="3998460" y="5700068"/>
              <a:ext cx="104812" cy="104812"/>
            </a:xfrm>
            <a:custGeom>
              <a:avLst/>
              <a:gdLst>
                <a:gd name="connsiteX0" fmla="*/ 52406 w 104812"/>
                <a:gd name="connsiteY0" fmla="*/ 104813 h 104812"/>
                <a:gd name="connsiteX1" fmla="*/ 104813 w 104812"/>
                <a:gd name="connsiteY1" fmla="*/ 52406 h 104812"/>
                <a:gd name="connsiteX2" fmla="*/ 52406 w 104812"/>
                <a:gd name="connsiteY2" fmla="*/ 0 h 104812"/>
                <a:gd name="connsiteX3" fmla="*/ 0 w 104812"/>
                <a:gd name="connsiteY3" fmla="*/ 52406 h 104812"/>
                <a:gd name="connsiteX4" fmla="*/ 52406 w 104812"/>
                <a:gd name="connsiteY4" fmla="*/ 104813 h 104812"/>
                <a:gd name="connsiteX5" fmla="*/ 52406 w 104812"/>
                <a:gd name="connsiteY5" fmla="*/ 104813 h 104812"/>
                <a:gd name="connsiteX6" fmla="*/ 52406 w 104812"/>
                <a:gd name="connsiteY6" fmla="*/ 18565 h 104812"/>
                <a:gd name="connsiteX7" fmla="*/ 86248 w 104812"/>
                <a:gd name="connsiteY7" fmla="*/ 52406 h 104812"/>
                <a:gd name="connsiteX8" fmla="*/ 52406 w 104812"/>
                <a:gd name="connsiteY8" fmla="*/ 86248 h 104812"/>
                <a:gd name="connsiteX9" fmla="*/ 18565 w 104812"/>
                <a:gd name="connsiteY9" fmla="*/ 52406 h 104812"/>
                <a:gd name="connsiteX10" fmla="*/ 52406 w 104812"/>
                <a:gd name="connsiteY10" fmla="*/ 18565 h 104812"/>
                <a:gd name="connsiteX11" fmla="*/ 52406 w 104812"/>
                <a:gd name="connsiteY11" fmla="*/ 18565 h 10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812" h="104812">
                  <a:moveTo>
                    <a:pt x="52406" y="104813"/>
                  </a:moveTo>
                  <a:cubicBezTo>
                    <a:pt x="81285" y="104813"/>
                    <a:pt x="104813" y="81349"/>
                    <a:pt x="104813" y="52406"/>
                  </a:cubicBezTo>
                  <a:cubicBezTo>
                    <a:pt x="104813" y="23464"/>
                    <a:pt x="81285" y="0"/>
                    <a:pt x="52406" y="0"/>
                  </a:cubicBezTo>
                  <a:cubicBezTo>
                    <a:pt x="23528" y="0"/>
                    <a:pt x="0" y="23528"/>
                    <a:pt x="0" y="52406"/>
                  </a:cubicBezTo>
                  <a:cubicBezTo>
                    <a:pt x="0" y="81285"/>
                    <a:pt x="23464" y="104813"/>
                    <a:pt x="52406" y="104813"/>
                  </a:cubicBezTo>
                  <a:lnTo>
                    <a:pt x="52406" y="104813"/>
                  </a:lnTo>
                  <a:close/>
                  <a:moveTo>
                    <a:pt x="52406" y="18565"/>
                  </a:moveTo>
                  <a:cubicBezTo>
                    <a:pt x="71100" y="18565"/>
                    <a:pt x="86248" y="33777"/>
                    <a:pt x="86248" y="52406"/>
                  </a:cubicBezTo>
                  <a:cubicBezTo>
                    <a:pt x="86248" y="71036"/>
                    <a:pt x="71036" y="86248"/>
                    <a:pt x="52406" y="86248"/>
                  </a:cubicBezTo>
                  <a:cubicBezTo>
                    <a:pt x="33778" y="86248"/>
                    <a:pt x="18565" y="71036"/>
                    <a:pt x="18565" y="52406"/>
                  </a:cubicBezTo>
                  <a:cubicBezTo>
                    <a:pt x="18565" y="33777"/>
                    <a:pt x="33778" y="18565"/>
                    <a:pt x="52406" y="18565"/>
                  </a:cubicBezTo>
                  <a:lnTo>
                    <a:pt x="52406" y="18565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5" name="Forme libre : forme 44">
              <a:extLst>
                <a:ext uri="{FF2B5EF4-FFF2-40B4-BE49-F238E27FC236}">
                  <a16:creationId xmlns:a16="http://schemas.microsoft.com/office/drawing/2014/main" id="{14790A28-6E72-FADA-D447-A49C7F557159}"/>
                </a:ext>
              </a:extLst>
            </p:cNvPr>
            <p:cNvSpPr/>
            <p:nvPr/>
          </p:nvSpPr>
          <p:spPr>
            <a:xfrm>
              <a:off x="4563392" y="6027205"/>
              <a:ext cx="18561" cy="18564"/>
            </a:xfrm>
            <a:custGeom>
              <a:avLst/>
              <a:gdLst>
                <a:gd name="connsiteX0" fmla="*/ 9282 w 18561"/>
                <a:gd name="connsiteY0" fmla="*/ 18500 h 18564"/>
                <a:gd name="connsiteX1" fmla="*/ 15857 w 18561"/>
                <a:gd name="connsiteY1" fmla="*/ 15793 h 18564"/>
                <a:gd name="connsiteX2" fmla="*/ 18371 w 18561"/>
                <a:gd name="connsiteY2" fmla="*/ 7413 h 18564"/>
                <a:gd name="connsiteX3" fmla="*/ 9282 w 18561"/>
                <a:gd name="connsiteY3" fmla="*/ 0 h 18564"/>
                <a:gd name="connsiteX4" fmla="*/ 0 w 18561"/>
                <a:gd name="connsiteY4" fmla="*/ 9282 h 18564"/>
                <a:gd name="connsiteX5" fmla="*/ 9282 w 18561"/>
                <a:gd name="connsiteY5" fmla="*/ 18565 h 18564"/>
                <a:gd name="connsiteX6" fmla="*/ 9282 w 18561"/>
                <a:gd name="connsiteY6" fmla="*/ 18565 h 1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1" h="18564">
                  <a:moveTo>
                    <a:pt x="9282" y="18500"/>
                  </a:moveTo>
                  <a:cubicBezTo>
                    <a:pt x="11732" y="18500"/>
                    <a:pt x="14117" y="17533"/>
                    <a:pt x="15857" y="15793"/>
                  </a:cubicBezTo>
                  <a:cubicBezTo>
                    <a:pt x="17985" y="13666"/>
                    <a:pt x="19016" y="10443"/>
                    <a:pt x="18371" y="7413"/>
                  </a:cubicBezTo>
                  <a:cubicBezTo>
                    <a:pt x="17469" y="3094"/>
                    <a:pt x="13666" y="0"/>
                    <a:pt x="9282" y="0"/>
                  </a:cubicBezTo>
                  <a:cubicBezTo>
                    <a:pt x="4190" y="0"/>
                    <a:pt x="0" y="4190"/>
                    <a:pt x="0" y="9282"/>
                  </a:cubicBezTo>
                  <a:cubicBezTo>
                    <a:pt x="0" y="14375"/>
                    <a:pt x="4126" y="18565"/>
                    <a:pt x="9282" y="18565"/>
                  </a:cubicBezTo>
                  <a:lnTo>
                    <a:pt x="9282" y="18565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6" name="Forme libre : forme 45">
              <a:extLst>
                <a:ext uri="{FF2B5EF4-FFF2-40B4-BE49-F238E27FC236}">
                  <a16:creationId xmlns:a16="http://schemas.microsoft.com/office/drawing/2014/main" id="{EF6A0FE4-8F6D-5751-0D19-A59D49A542A0}"/>
                </a:ext>
              </a:extLst>
            </p:cNvPr>
            <p:cNvSpPr/>
            <p:nvPr/>
          </p:nvSpPr>
          <p:spPr>
            <a:xfrm>
              <a:off x="4563392" y="5824155"/>
              <a:ext cx="18561" cy="18564"/>
            </a:xfrm>
            <a:custGeom>
              <a:avLst/>
              <a:gdLst>
                <a:gd name="connsiteX0" fmla="*/ 9282 w 18561"/>
                <a:gd name="connsiteY0" fmla="*/ 18500 h 18564"/>
                <a:gd name="connsiteX1" fmla="*/ 15857 w 18561"/>
                <a:gd name="connsiteY1" fmla="*/ 15793 h 18564"/>
                <a:gd name="connsiteX2" fmla="*/ 18371 w 18561"/>
                <a:gd name="connsiteY2" fmla="*/ 7413 h 18564"/>
                <a:gd name="connsiteX3" fmla="*/ 9282 w 18561"/>
                <a:gd name="connsiteY3" fmla="*/ 0 h 18564"/>
                <a:gd name="connsiteX4" fmla="*/ 0 w 18561"/>
                <a:gd name="connsiteY4" fmla="*/ 9282 h 18564"/>
                <a:gd name="connsiteX5" fmla="*/ 9282 w 18561"/>
                <a:gd name="connsiteY5" fmla="*/ 18565 h 18564"/>
                <a:gd name="connsiteX6" fmla="*/ 9282 w 18561"/>
                <a:gd name="connsiteY6" fmla="*/ 18565 h 1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1" h="18564">
                  <a:moveTo>
                    <a:pt x="9282" y="18500"/>
                  </a:moveTo>
                  <a:cubicBezTo>
                    <a:pt x="11732" y="18500"/>
                    <a:pt x="14117" y="17533"/>
                    <a:pt x="15857" y="15793"/>
                  </a:cubicBezTo>
                  <a:cubicBezTo>
                    <a:pt x="17985" y="13666"/>
                    <a:pt x="19016" y="10443"/>
                    <a:pt x="18371" y="7413"/>
                  </a:cubicBezTo>
                  <a:cubicBezTo>
                    <a:pt x="17469" y="3094"/>
                    <a:pt x="13666" y="0"/>
                    <a:pt x="9282" y="0"/>
                  </a:cubicBezTo>
                  <a:cubicBezTo>
                    <a:pt x="4190" y="0"/>
                    <a:pt x="0" y="4190"/>
                    <a:pt x="0" y="9282"/>
                  </a:cubicBezTo>
                  <a:cubicBezTo>
                    <a:pt x="0" y="14375"/>
                    <a:pt x="4126" y="18565"/>
                    <a:pt x="9282" y="18565"/>
                  </a:cubicBezTo>
                  <a:lnTo>
                    <a:pt x="9282" y="18565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7" name="Forme libre : forme 46">
              <a:extLst>
                <a:ext uri="{FF2B5EF4-FFF2-40B4-BE49-F238E27FC236}">
                  <a16:creationId xmlns:a16="http://schemas.microsoft.com/office/drawing/2014/main" id="{1D6F4197-9E1B-8633-FE09-F67B7A97C8C8}"/>
                </a:ext>
              </a:extLst>
            </p:cNvPr>
            <p:cNvSpPr/>
            <p:nvPr/>
          </p:nvSpPr>
          <p:spPr>
            <a:xfrm>
              <a:off x="4535545" y="5786317"/>
              <a:ext cx="18561" cy="18564"/>
            </a:xfrm>
            <a:custGeom>
              <a:avLst/>
              <a:gdLst>
                <a:gd name="connsiteX0" fmla="*/ 0 w 18561"/>
                <a:gd name="connsiteY0" fmla="*/ 9282 h 18564"/>
                <a:gd name="connsiteX1" fmla="*/ 9282 w 18561"/>
                <a:gd name="connsiteY1" fmla="*/ 18565 h 18564"/>
                <a:gd name="connsiteX2" fmla="*/ 15857 w 18561"/>
                <a:gd name="connsiteY2" fmla="*/ 15857 h 18564"/>
                <a:gd name="connsiteX3" fmla="*/ 18371 w 18561"/>
                <a:gd name="connsiteY3" fmla="*/ 7477 h 18564"/>
                <a:gd name="connsiteX4" fmla="*/ 9282 w 18561"/>
                <a:gd name="connsiteY4" fmla="*/ 0 h 18564"/>
                <a:gd name="connsiteX5" fmla="*/ 0 w 18561"/>
                <a:gd name="connsiteY5" fmla="*/ 9282 h 18564"/>
                <a:gd name="connsiteX6" fmla="*/ 0 w 18561"/>
                <a:gd name="connsiteY6" fmla="*/ 9282 h 1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1" h="18564">
                  <a:moveTo>
                    <a:pt x="0" y="9282"/>
                  </a:moveTo>
                  <a:cubicBezTo>
                    <a:pt x="0" y="14375"/>
                    <a:pt x="4126" y="18565"/>
                    <a:pt x="9282" y="18565"/>
                  </a:cubicBezTo>
                  <a:cubicBezTo>
                    <a:pt x="11732" y="18565"/>
                    <a:pt x="14117" y="17598"/>
                    <a:pt x="15857" y="15857"/>
                  </a:cubicBezTo>
                  <a:cubicBezTo>
                    <a:pt x="17985" y="13730"/>
                    <a:pt x="19016" y="10507"/>
                    <a:pt x="18371" y="7477"/>
                  </a:cubicBezTo>
                  <a:cubicBezTo>
                    <a:pt x="17469" y="3159"/>
                    <a:pt x="13666" y="0"/>
                    <a:pt x="9282" y="0"/>
                  </a:cubicBezTo>
                  <a:cubicBezTo>
                    <a:pt x="4190" y="0"/>
                    <a:pt x="0" y="4190"/>
                    <a:pt x="0" y="9282"/>
                  </a:cubicBezTo>
                  <a:lnTo>
                    <a:pt x="0" y="9282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  <p:sp>
          <p:nvSpPr>
            <p:cNvPr id="88" name="Forme libre : forme 47">
              <a:extLst>
                <a:ext uri="{FF2B5EF4-FFF2-40B4-BE49-F238E27FC236}">
                  <a16:creationId xmlns:a16="http://schemas.microsoft.com/office/drawing/2014/main" id="{2AAAF93C-8118-6075-0DC9-FD67E4339C6C}"/>
                </a:ext>
              </a:extLst>
            </p:cNvPr>
            <p:cNvSpPr/>
            <p:nvPr/>
          </p:nvSpPr>
          <p:spPr>
            <a:xfrm>
              <a:off x="4099534" y="5824219"/>
              <a:ext cx="18561" cy="18500"/>
            </a:xfrm>
            <a:custGeom>
              <a:avLst/>
              <a:gdLst>
                <a:gd name="connsiteX0" fmla="*/ 64 w 18561"/>
                <a:gd name="connsiteY0" fmla="*/ 9218 h 18500"/>
                <a:gd name="connsiteX1" fmla="*/ 9346 w 18561"/>
                <a:gd name="connsiteY1" fmla="*/ 18500 h 18500"/>
                <a:gd name="connsiteX2" fmla="*/ 15857 w 18561"/>
                <a:gd name="connsiteY2" fmla="*/ 15793 h 18500"/>
                <a:gd name="connsiteX3" fmla="*/ 18371 w 18561"/>
                <a:gd name="connsiteY3" fmla="*/ 7413 h 18500"/>
                <a:gd name="connsiteX4" fmla="*/ 9282 w 18561"/>
                <a:gd name="connsiteY4" fmla="*/ 0 h 18500"/>
                <a:gd name="connsiteX5" fmla="*/ 0 w 18561"/>
                <a:gd name="connsiteY5" fmla="*/ 9282 h 18500"/>
                <a:gd name="connsiteX6" fmla="*/ 0 w 18561"/>
                <a:gd name="connsiteY6" fmla="*/ 9282 h 1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1" h="18500">
                  <a:moveTo>
                    <a:pt x="64" y="9218"/>
                  </a:moveTo>
                  <a:cubicBezTo>
                    <a:pt x="64" y="14310"/>
                    <a:pt x="4190" y="18500"/>
                    <a:pt x="9346" y="18500"/>
                  </a:cubicBezTo>
                  <a:cubicBezTo>
                    <a:pt x="11796" y="18500"/>
                    <a:pt x="14181" y="17533"/>
                    <a:pt x="15857" y="15793"/>
                  </a:cubicBezTo>
                  <a:cubicBezTo>
                    <a:pt x="17984" y="13666"/>
                    <a:pt x="19016" y="10443"/>
                    <a:pt x="18371" y="7413"/>
                  </a:cubicBezTo>
                  <a:cubicBezTo>
                    <a:pt x="17469" y="3094"/>
                    <a:pt x="13666" y="0"/>
                    <a:pt x="9282" y="0"/>
                  </a:cubicBezTo>
                  <a:cubicBezTo>
                    <a:pt x="4190" y="0"/>
                    <a:pt x="0" y="4190"/>
                    <a:pt x="0" y="9282"/>
                  </a:cubicBezTo>
                  <a:lnTo>
                    <a:pt x="0" y="9282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CA"/>
            </a:p>
          </p:txBody>
        </p:sp>
      </p:grpSp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EB4DF3D4-8A8A-9EAC-67A7-191F131E7F15}"/>
              </a:ext>
            </a:extLst>
          </p:cNvPr>
          <p:cNvSpPr txBox="1">
            <a:spLocks/>
          </p:cNvSpPr>
          <p:nvPr/>
        </p:nvSpPr>
        <p:spPr>
          <a:xfrm>
            <a:off x="124146" y="406400"/>
            <a:ext cx="6556054" cy="4338139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fr-FR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Font typeface="Wingdings" panose="05000000000000000000" pitchFamily="2" charset="2"/>
              <a:buChar char="q"/>
            </a:pP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Ressources humaines et conditions de travail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Intensité des besoins des personnes en tension avec la capacité des équipes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Rôles multiples qui reposent souvent sur les </a:t>
            </a:r>
            <a:r>
              <a:rPr lang="fr-CA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intervenant·e·s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Immense charge de travail et soutien limité, fragilise la santé globale des </a:t>
            </a:r>
            <a:r>
              <a:rPr lang="fr-CA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intervenant·e·s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et leur capacité à poursuivre ce travail à long terme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Impacts sur les </a:t>
            </a:r>
            <a:r>
              <a:rPr lang="fr-CA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intervenant·e·s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et sur les personnes accompagnées </a:t>
            </a:r>
          </a:p>
          <a:p>
            <a:pPr marL="0" indent="0" fontAlgn="base">
              <a:buNone/>
            </a:pP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CA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Partenariats</a:t>
            </a: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Peu de leviers pour accompagner les besoins complexes (DI-TSA, santé mentale, etc.)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solidFill>
                  <a:srgbClr val="000000"/>
                </a:solidFill>
                <a:latin typeface="Calibri" panose="020F0502020204030204" pitchFamily="34" charset="0"/>
              </a:rPr>
              <a:t>Contexte peu favorable au développement de collaborations (ex. avec les propriétaires) </a:t>
            </a:r>
            <a:endParaRPr lang="fr-CA" sz="1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fontAlgn="base">
              <a:buNone/>
            </a:pPr>
            <a:endParaRPr lang="fr-CA" sz="1200" b="1" dirty="0">
              <a:latin typeface="Calibri" panose="020F0502020204030204" pitchFamily="34" charset="0"/>
            </a:endParaRPr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CA" sz="1200" b="1" dirty="0">
                <a:latin typeface="Calibri" panose="020F0502020204030204" pitchFamily="34" charset="0"/>
              </a:rPr>
              <a:t>Variabilité des modèles</a:t>
            </a:r>
            <a:r>
              <a:rPr lang="fr-CA" sz="1200" dirty="0">
                <a:latin typeface="Calibri" panose="020F0502020204030204" pitchFamily="34" charset="0"/>
              </a:rPr>
              <a:t> </a:t>
            </a:r>
            <a:endParaRPr lang="fr-CA" sz="1200" dirty="0">
              <a:latin typeface="Segoe UI" panose="020B0502040204020203" pitchFamily="34" charset="0"/>
            </a:endParaRP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Forte variation dans les approches SRA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Critères d’admissibilité différents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Focalisation logistique et administrative marquée </a:t>
            </a:r>
            <a:endParaRPr lang="fr-CA" sz="1200" dirty="0">
              <a:latin typeface="Segoe UI" panose="020B0502040204020203" pitchFamily="34" charset="0"/>
            </a:endParaRPr>
          </a:p>
          <a:p>
            <a:pPr marL="0" indent="0" fontAlgn="base">
              <a:buNone/>
            </a:pPr>
            <a:endParaRPr lang="fr-CA" sz="1200" b="1" dirty="0">
              <a:latin typeface="Calibri" panose="020F0502020204030204" pitchFamily="34" charset="0"/>
            </a:endParaRPr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CA" sz="1200" b="1" dirty="0">
                <a:latin typeface="Calibri" panose="020F0502020204030204" pitchFamily="34" charset="0"/>
              </a:rPr>
              <a:t>Nous avons aussi constaté </a:t>
            </a:r>
            <a:r>
              <a:rPr lang="fr-CA" sz="1200" dirty="0">
                <a:latin typeface="Calibri" panose="020F0502020204030204" pitchFamily="34" charset="0"/>
              </a:rPr>
              <a:t> </a:t>
            </a:r>
            <a:endParaRPr lang="fr-CA" sz="1200" dirty="0">
              <a:latin typeface="Segoe UI" panose="020B0502040204020203" pitchFamily="34" charset="0"/>
            </a:endParaRP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Un engagement fort envers les personnes 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Une créativité dans les pratiques 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Une souplesse et une capacité d’adaptation remarquable  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fr-CA" sz="1200" dirty="0">
                <a:latin typeface="Calibri" panose="020F0502020204030204" pitchFamily="34" charset="0"/>
              </a:rPr>
              <a:t>Une solidarité touchante entre collègues.</a:t>
            </a:r>
            <a:r>
              <a:rPr lang="fr-CA" sz="800" dirty="0">
                <a:latin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0466139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1_Conception personnalisée">
  <a:themeElements>
    <a:clrScheme name="CREMIS">
      <a:dk1>
        <a:sysClr val="windowText" lastClr="000000"/>
      </a:dk1>
      <a:lt1>
        <a:sysClr val="window" lastClr="FFFFFF"/>
      </a:lt1>
      <a:dk2>
        <a:srgbClr val="132838"/>
      </a:dk2>
      <a:lt2>
        <a:srgbClr val="F1F9FE"/>
      </a:lt2>
      <a:accent1>
        <a:srgbClr val="156082"/>
      </a:accent1>
      <a:accent2>
        <a:srgbClr val="E53921"/>
      </a:accent2>
      <a:accent3>
        <a:srgbClr val="A64C41"/>
      </a:accent3>
      <a:accent4>
        <a:srgbClr val="44916B"/>
      </a:accent4>
      <a:accent5>
        <a:srgbClr val="856B67"/>
      </a:accent5>
      <a:accent6>
        <a:srgbClr val="F0887A"/>
      </a:accent6>
      <a:hlink>
        <a:srgbClr val="64A3C9"/>
      </a:hlink>
      <a:folHlink>
        <a:srgbClr val="EF8879"/>
      </a:folHlink>
    </a:clrScheme>
    <a:fontScheme name="CREMIS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CREMIS">
      <a:dk1>
        <a:sysClr val="windowText" lastClr="000000"/>
      </a:dk1>
      <a:lt1>
        <a:sysClr val="window" lastClr="FFFFFF"/>
      </a:lt1>
      <a:dk2>
        <a:srgbClr val="132838"/>
      </a:dk2>
      <a:lt2>
        <a:srgbClr val="F1F9FE"/>
      </a:lt2>
      <a:accent1>
        <a:srgbClr val="156082"/>
      </a:accent1>
      <a:accent2>
        <a:srgbClr val="E53921"/>
      </a:accent2>
      <a:accent3>
        <a:srgbClr val="A64C41"/>
      </a:accent3>
      <a:accent4>
        <a:srgbClr val="44916B"/>
      </a:accent4>
      <a:accent5>
        <a:srgbClr val="856B67"/>
      </a:accent5>
      <a:accent6>
        <a:srgbClr val="F0887A"/>
      </a:accent6>
      <a:hlink>
        <a:srgbClr val="64A3C9"/>
      </a:hlink>
      <a:folHlink>
        <a:srgbClr val="EF887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Thème Office">
  <a:themeElements>
    <a:clrScheme name="CREMIS">
      <a:dk1>
        <a:sysClr val="windowText" lastClr="000000"/>
      </a:dk1>
      <a:lt1>
        <a:sysClr val="window" lastClr="FFFFFF"/>
      </a:lt1>
      <a:dk2>
        <a:srgbClr val="132838"/>
      </a:dk2>
      <a:lt2>
        <a:srgbClr val="F1F9FE"/>
      </a:lt2>
      <a:accent1>
        <a:srgbClr val="156082"/>
      </a:accent1>
      <a:accent2>
        <a:srgbClr val="E53921"/>
      </a:accent2>
      <a:accent3>
        <a:srgbClr val="A64C41"/>
      </a:accent3>
      <a:accent4>
        <a:srgbClr val="44916B"/>
      </a:accent4>
      <a:accent5>
        <a:srgbClr val="856B67"/>
      </a:accent5>
      <a:accent6>
        <a:srgbClr val="F0887A"/>
      </a:accent6>
      <a:hlink>
        <a:srgbClr val="64A3C9"/>
      </a:hlink>
      <a:folHlink>
        <a:srgbClr val="EF8879"/>
      </a:folHlink>
    </a:clrScheme>
    <a:fontScheme name="CREMIS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6d802a-b852-46f8-aa05-8ba8692185f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C2BC3BEEABB244A72A56767A1394C8" ma:contentTypeVersion="10" ma:contentTypeDescription="Create a new document." ma:contentTypeScope="" ma:versionID="f0226372e08a815c223998161f0de8c6">
  <xsd:schema xmlns:xsd="http://www.w3.org/2001/XMLSchema" xmlns:xs="http://www.w3.org/2001/XMLSchema" xmlns:p="http://schemas.microsoft.com/office/2006/metadata/properties" xmlns:ns2="456d802a-b852-46f8-aa05-8ba8692185f0" targetNamespace="http://schemas.microsoft.com/office/2006/metadata/properties" ma:root="true" ma:fieldsID="b217d3244d90f97c310411fbc5f12778" ns2:_="">
    <xsd:import namespace="456d802a-b852-46f8-aa05-8ba8692185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6d802a-b852-46f8-aa05-8ba8692185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0125e5a-fbbd-4a39-926c-a359310fd2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676D7B-7496-43C0-90E9-44D7D389A936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dbe63ea-f5f4-4063-bbeb-19adc4a71290"/>
    <ds:schemaRef ds:uri="http://purl.org/dc/terms/"/>
    <ds:schemaRef ds:uri="e01fa663-1ebb-49a4-a2f8-8559dad9203f"/>
    <ds:schemaRef ds:uri="http://www.w3.org/XML/1998/namespace"/>
    <ds:schemaRef ds:uri="http://purl.org/dc/dcmitype/"/>
    <ds:schemaRef ds:uri="456d802a-b852-46f8-aa05-8ba8692185f0"/>
  </ds:schemaRefs>
</ds:datastoreItem>
</file>

<file path=customXml/itemProps2.xml><?xml version="1.0" encoding="utf-8"?>
<ds:datastoreItem xmlns:ds="http://schemas.openxmlformats.org/officeDocument/2006/customXml" ds:itemID="{22273466-3E4F-4624-89FF-313B49A025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E4D580-4A63-4F51-9522-069D7EB999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6d802a-b852-46f8-aa05-8ba8692185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712</Words>
  <Application>Microsoft Office PowerPoint</Application>
  <PresentationFormat>Format Lettre (8,5 x 11 po)</PresentationFormat>
  <Paragraphs>84</Paragraphs>
  <Slides>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3</vt:i4>
      </vt:variant>
    </vt:vector>
  </HeadingPairs>
  <TitlesOfParts>
    <vt:vector size="6" baseType="lpstr">
      <vt:lpstr>1_Conception personnalisée</vt:lpstr>
      <vt:lpstr>1_Thème Office</vt:lpstr>
      <vt:lpstr>2_Thème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Anthony D</dc:creator>
  <cp:lastModifiedBy>BERA2302</cp:lastModifiedBy>
  <cp:revision>515</cp:revision>
  <dcterms:created xsi:type="dcterms:W3CDTF">2024-04-22T19:03:32Z</dcterms:created>
  <dcterms:modified xsi:type="dcterms:W3CDTF">2026-07-24T20:34:28Z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7d8d5d-78e2-4a62-9fcd-016eb5e4c57c_Enabled">
    <vt:lpwstr>true</vt:lpwstr>
  </property>
  <property fmtid="{D5CDD505-2E9C-101B-9397-08002B2CF9AE}" pid="3" name="MSIP_Label_6a7d8d5d-78e2-4a62-9fcd-016eb5e4c57c_SetDate">
    <vt:lpwstr>2025-04-16T14:52:53Z</vt:lpwstr>
  </property>
  <property fmtid="{D5CDD505-2E9C-101B-9397-08002B2CF9AE}" pid="4" name="MSIP_Label_6a7d8d5d-78e2-4a62-9fcd-016eb5e4c57c_Method">
    <vt:lpwstr>Standard</vt:lpwstr>
  </property>
  <property fmtid="{D5CDD505-2E9C-101B-9397-08002B2CF9AE}" pid="5" name="MSIP_Label_6a7d8d5d-78e2-4a62-9fcd-016eb5e4c57c_Name">
    <vt:lpwstr>Général</vt:lpwstr>
  </property>
  <property fmtid="{D5CDD505-2E9C-101B-9397-08002B2CF9AE}" pid="6" name="MSIP_Label_6a7d8d5d-78e2-4a62-9fcd-016eb5e4c57c_SiteId">
    <vt:lpwstr>06e1fe28-5f8b-4075-bf6c-ae24be1a7992</vt:lpwstr>
  </property>
  <property fmtid="{D5CDD505-2E9C-101B-9397-08002B2CF9AE}" pid="7" name="MSIP_Label_6a7d8d5d-78e2-4a62-9fcd-016eb5e4c57c_ActionId">
    <vt:lpwstr>e278df0b-0f2d-4629-958e-4ae8aec57b15</vt:lpwstr>
  </property>
  <property fmtid="{D5CDD505-2E9C-101B-9397-08002B2CF9AE}" pid="8" name="MSIP_Label_6a7d8d5d-78e2-4a62-9fcd-016eb5e4c57c_ContentBits">
    <vt:lpwstr>0</vt:lpwstr>
  </property>
  <property fmtid="{D5CDD505-2E9C-101B-9397-08002B2CF9AE}" pid="9" name="MSIP_Label_6a7d8d5d-78e2-4a62-9fcd-016eb5e4c57c_Tag">
    <vt:lpwstr>10, 3, 0, 2</vt:lpwstr>
  </property>
  <property fmtid="{D5CDD505-2E9C-101B-9397-08002B2CF9AE}" pid="10" name="ContentTypeId">
    <vt:lpwstr>0x010100C5C2BC3BEEABB244A72A56767A1394C8</vt:lpwstr>
  </property>
  <property fmtid="{D5CDD505-2E9C-101B-9397-08002B2CF9AE}" pid="11" name="_SourceUrl">
    <vt:lpwstr/>
  </property>
  <property fmtid="{D5CDD505-2E9C-101B-9397-08002B2CF9AE}" pid="12" name="_SharedFileIndex">
    <vt:lpwstr/>
  </property>
  <property fmtid="{D5CDD505-2E9C-101B-9397-08002B2CF9AE}" pid="13" name="ComplianceAssetId">
    <vt:lpwstr/>
  </property>
  <property fmtid="{D5CDD505-2E9C-101B-9397-08002B2CF9AE}" pid="14" name="_ExtendedDescription">
    <vt:lpwstr/>
  </property>
  <property fmtid="{D5CDD505-2E9C-101B-9397-08002B2CF9AE}" pid="15" name="TriggerFlowInfo">
    <vt:lpwstr/>
  </property>
  <property fmtid="{D5CDD505-2E9C-101B-9397-08002B2CF9AE}" pid="16" name="MediaServiceImageTags">
    <vt:lpwstr/>
  </property>
  <property fmtid="{D5CDD505-2E9C-101B-9397-08002B2CF9AE}" pid="17" name="Order">
    <vt:r8>11100</vt:r8>
  </property>
  <property fmtid="{D5CDD505-2E9C-101B-9397-08002B2CF9AE}" pid="18" name="_activity">
    <vt:lpwstr>{"FileActivityType":"9","FileActivityTimeStamp":"2025-12-05T19:22:46.663Z","FileActivityUsersOnPage":[{"DisplayName":"Rachel Benoît (CCSMTL DEUR)","Id":"rachel.benoit.ccsmtl@ssss.gouv.qc.ca"},{"DisplayName":"Naomi Bovi (CCSMTL)","Id":"naomi.bovi.ccsmtl@ss</vt:lpwstr>
  </property>
  <property fmtid="{D5CDD505-2E9C-101B-9397-08002B2CF9AE}" pid="19" name="xd_ProgID">
    <vt:lpwstr/>
  </property>
  <property fmtid="{D5CDD505-2E9C-101B-9397-08002B2CF9AE}" pid="20" name="TemplateUrl">
    <vt:lpwstr/>
  </property>
  <property fmtid="{D5CDD505-2E9C-101B-9397-08002B2CF9AE}" pid="21" name="xd_Signature">
    <vt:bool>false</vt:bool>
  </property>
</Properties>
</file>