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7" r:id="rId1"/>
  </p:sldMasterIdLst>
  <p:notesMasterIdLst>
    <p:notesMasterId r:id="rId21"/>
  </p:notesMasterIdLst>
  <p:sldIdLst>
    <p:sldId id="257" r:id="rId2"/>
    <p:sldId id="287" r:id="rId3"/>
    <p:sldId id="302" r:id="rId4"/>
    <p:sldId id="259" r:id="rId5"/>
    <p:sldId id="301" r:id="rId6"/>
    <p:sldId id="271" r:id="rId7"/>
    <p:sldId id="298" r:id="rId8"/>
    <p:sldId id="303" r:id="rId9"/>
    <p:sldId id="305" r:id="rId10"/>
    <p:sldId id="313" r:id="rId11"/>
    <p:sldId id="306" r:id="rId12"/>
    <p:sldId id="267" r:id="rId13"/>
    <p:sldId id="268" r:id="rId14"/>
    <p:sldId id="269" r:id="rId15"/>
    <p:sldId id="309" r:id="rId16"/>
    <p:sldId id="310" r:id="rId17"/>
    <p:sldId id="311" r:id="rId18"/>
    <p:sldId id="312" r:id="rId19"/>
    <p:sldId id="286"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3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58"/>
    <p:restoredTop sz="94906"/>
  </p:normalViewPr>
  <p:slideViewPr>
    <p:cSldViewPr snapToGrid="0" snapToObjects="1">
      <p:cViewPr varScale="1">
        <p:scale>
          <a:sx n="86" d="100"/>
          <a:sy n="86" d="100"/>
        </p:scale>
        <p:origin x="13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3959A0-2683-4203-A1B9-F33AC963F5A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16A37C4-B894-418B-9D44-15354161D3AC}">
      <dgm:prSet/>
      <dgm:spPr/>
      <dgm:t>
        <a:bodyPr/>
        <a:lstStyle/>
        <a:p>
          <a:r>
            <a:rPr lang="fr-CA" dirty="0">
              <a:solidFill>
                <a:srgbClr val="44536A"/>
              </a:solidFill>
            </a:rPr>
            <a:t>Revue de littérature en sociologie de l’intervention</a:t>
          </a:r>
          <a:endParaRPr lang="en-US" dirty="0">
            <a:solidFill>
              <a:srgbClr val="44536A"/>
            </a:solidFill>
          </a:endParaRPr>
        </a:p>
      </dgm:t>
    </dgm:pt>
    <dgm:pt modelId="{5A0AF75E-EC38-447C-AE46-2BBC70316570}" type="parTrans" cxnId="{E0C1E614-3EC6-4BB5-8062-6F1D92B8F4EF}">
      <dgm:prSet/>
      <dgm:spPr/>
      <dgm:t>
        <a:bodyPr/>
        <a:lstStyle/>
        <a:p>
          <a:endParaRPr lang="en-US"/>
        </a:p>
      </dgm:t>
    </dgm:pt>
    <dgm:pt modelId="{375AEB74-4CFA-4EEE-9532-C63FB5F9DFF2}" type="sibTrans" cxnId="{E0C1E614-3EC6-4BB5-8062-6F1D92B8F4EF}">
      <dgm:prSet/>
      <dgm:spPr/>
      <dgm:t>
        <a:bodyPr/>
        <a:lstStyle/>
        <a:p>
          <a:endParaRPr lang="en-US"/>
        </a:p>
      </dgm:t>
    </dgm:pt>
    <dgm:pt modelId="{9AB22063-3857-49A6-8C57-F8CD156A034B}">
      <dgm:prSet/>
      <dgm:spPr/>
      <dgm:t>
        <a:bodyPr/>
        <a:lstStyle/>
        <a:p>
          <a:r>
            <a:rPr lang="fr-CA" dirty="0">
              <a:solidFill>
                <a:srgbClr val="44536A"/>
              </a:solidFill>
            </a:rPr>
            <a:t>Entrevues avec les intervenantes</a:t>
          </a:r>
        </a:p>
        <a:p>
          <a:r>
            <a:rPr lang="fr-CA" dirty="0">
              <a:solidFill>
                <a:srgbClr val="44536A"/>
              </a:solidFill>
            </a:rPr>
            <a:t>Observations de la pratique</a:t>
          </a:r>
          <a:endParaRPr lang="en-US" dirty="0">
            <a:solidFill>
              <a:srgbClr val="44536A"/>
            </a:solidFill>
          </a:endParaRPr>
        </a:p>
      </dgm:t>
    </dgm:pt>
    <dgm:pt modelId="{1BAC9A0C-6A5D-47B6-A876-7A7584453F44}" type="parTrans" cxnId="{213255CE-8154-46D9-AA1D-26F647710932}">
      <dgm:prSet/>
      <dgm:spPr/>
      <dgm:t>
        <a:bodyPr/>
        <a:lstStyle/>
        <a:p>
          <a:endParaRPr lang="en-US"/>
        </a:p>
      </dgm:t>
    </dgm:pt>
    <dgm:pt modelId="{3ECFE32D-0BDF-4910-A6B5-AD916EADAC58}" type="sibTrans" cxnId="{213255CE-8154-46D9-AA1D-26F647710932}">
      <dgm:prSet/>
      <dgm:spPr/>
      <dgm:t>
        <a:bodyPr/>
        <a:lstStyle/>
        <a:p>
          <a:endParaRPr lang="en-US"/>
        </a:p>
      </dgm:t>
    </dgm:pt>
    <dgm:pt modelId="{16C8F06F-61F4-4481-B98E-5222DB399CA3}">
      <dgm:prSet/>
      <dgm:spPr/>
      <dgm:t>
        <a:bodyPr/>
        <a:lstStyle/>
        <a:p>
          <a:r>
            <a:rPr lang="fr-CA" noProof="0" dirty="0">
              <a:solidFill>
                <a:srgbClr val="44536A"/>
              </a:solidFill>
            </a:rPr>
            <a:t>Entrevues avec les familles</a:t>
          </a:r>
        </a:p>
      </dgm:t>
    </dgm:pt>
    <dgm:pt modelId="{FE3CD886-B27D-4B3A-A8E7-2A878AD67380}" type="parTrans" cxnId="{16A688B0-D7AD-4F41-AF12-05DDDB840B02}">
      <dgm:prSet/>
      <dgm:spPr/>
      <dgm:t>
        <a:bodyPr/>
        <a:lstStyle/>
        <a:p>
          <a:endParaRPr lang="en-US"/>
        </a:p>
      </dgm:t>
    </dgm:pt>
    <dgm:pt modelId="{E9FD38DF-53EF-4FED-877F-DAC980EF2FA2}" type="sibTrans" cxnId="{16A688B0-D7AD-4F41-AF12-05DDDB840B02}">
      <dgm:prSet/>
      <dgm:spPr/>
      <dgm:t>
        <a:bodyPr/>
        <a:lstStyle/>
        <a:p>
          <a:endParaRPr lang="en-US"/>
        </a:p>
      </dgm:t>
    </dgm:pt>
    <dgm:pt modelId="{B46C9629-7F80-480B-89C4-09DB137D453D}">
      <dgm:prSet/>
      <dgm:spPr/>
      <dgm:t>
        <a:bodyPr/>
        <a:lstStyle/>
        <a:p>
          <a:endParaRPr lang="en-US" dirty="0">
            <a:solidFill>
              <a:srgbClr val="44536A"/>
            </a:solidFill>
          </a:endParaRPr>
        </a:p>
      </dgm:t>
    </dgm:pt>
    <dgm:pt modelId="{5256A3AC-3F8A-44F4-9DB7-C5B2321C1EC5}" type="parTrans" cxnId="{5E200646-3F41-4E85-9BA0-9FD5FC033163}">
      <dgm:prSet/>
      <dgm:spPr/>
      <dgm:t>
        <a:bodyPr/>
        <a:lstStyle/>
        <a:p>
          <a:endParaRPr lang="en-US"/>
        </a:p>
      </dgm:t>
    </dgm:pt>
    <dgm:pt modelId="{6C2E2A36-7935-4F99-B355-4AE15999A022}" type="sibTrans" cxnId="{5E200646-3F41-4E85-9BA0-9FD5FC033163}">
      <dgm:prSet/>
      <dgm:spPr/>
      <dgm:t>
        <a:bodyPr/>
        <a:lstStyle/>
        <a:p>
          <a:endParaRPr lang="en-US"/>
        </a:p>
      </dgm:t>
    </dgm:pt>
    <dgm:pt modelId="{ED6E7BB1-D898-D44C-8A4F-B17ED2AF5DC1}" type="pres">
      <dgm:prSet presAssocID="{F03959A0-2683-4203-A1B9-F33AC963F5AC}" presName="vert0" presStyleCnt="0">
        <dgm:presLayoutVars>
          <dgm:dir/>
          <dgm:animOne val="branch"/>
          <dgm:animLvl val="lvl"/>
        </dgm:presLayoutVars>
      </dgm:prSet>
      <dgm:spPr/>
      <dgm:t>
        <a:bodyPr/>
        <a:lstStyle/>
        <a:p>
          <a:endParaRPr lang="fr-CA"/>
        </a:p>
      </dgm:t>
    </dgm:pt>
    <dgm:pt modelId="{E9CD1B62-9945-DE48-B7B3-FEA87215FC6F}" type="pres">
      <dgm:prSet presAssocID="{D16A37C4-B894-418B-9D44-15354161D3AC}" presName="thickLine" presStyleLbl="alignNode1" presStyleIdx="0" presStyleCnt="4"/>
      <dgm:spPr/>
    </dgm:pt>
    <dgm:pt modelId="{88ED026A-CB0F-314C-A5AC-88937E5A4082}" type="pres">
      <dgm:prSet presAssocID="{D16A37C4-B894-418B-9D44-15354161D3AC}" presName="horz1" presStyleCnt="0"/>
      <dgm:spPr/>
    </dgm:pt>
    <dgm:pt modelId="{2E4A11EE-7B64-2D47-86BA-045DAE1B8232}" type="pres">
      <dgm:prSet presAssocID="{D16A37C4-B894-418B-9D44-15354161D3AC}" presName="tx1" presStyleLbl="revTx" presStyleIdx="0" presStyleCnt="4"/>
      <dgm:spPr/>
      <dgm:t>
        <a:bodyPr/>
        <a:lstStyle/>
        <a:p>
          <a:endParaRPr lang="fr-CA"/>
        </a:p>
      </dgm:t>
    </dgm:pt>
    <dgm:pt modelId="{DE9CD9FA-7738-6142-9EBB-CEFEBB807A84}" type="pres">
      <dgm:prSet presAssocID="{D16A37C4-B894-418B-9D44-15354161D3AC}" presName="vert1" presStyleCnt="0"/>
      <dgm:spPr/>
    </dgm:pt>
    <dgm:pt modelId="{0CB87DE1-59F0-B944-B663-B3374D1851D3}" type="pres">
      <dgm:prSet presAssocID="{9AB22063-3857-49A6-8C57-F8CD156A034B}" presName="thickLine" presStyleLbl="alignNode1" presStyleIdx="1" presStyleCnt="4"/>
      <dgm:spPr/>
    </dgm:pt>
    <dgm:pt modelId="{0AF467D3-F254-6A41-BB17-464AADEA6231}" type="pres">
      <dgm:prSet presAssocID="{9AB22063-3857-49A6-8C57-F8CD156A034B}" presName="horz1" presStyleCnt="0"/>
      <dgm:spPr/>
    </dgm:pt>
    <dgm:pt modelId="{0B2BB686-8016-2348-8EFB-B1608FE13A30}" type="pres">
      <dgm:prSet presAssocID="{9AB22063-3857-49A6-8C57-F8CD156A034B}" presName="tx1" presStyleLbl="revTx" presStyleIdx="1" presStyleCnt="4"/>
      <dgm:spPr/>
      <dgm:t>
        <a:bodyPr/>
        <a:lstStyle/>
        <a:p>
          <a:endParaRPr lang="fr-CA"/>
        </a:p>
      </dgm:t>
    </dgm:pt>
    <dgm:pt modelId="{D88813BE-A286-A44F-BB20-F94946FEB397}" type="pres">
      <dgm:prSet presAssocID="{9AB22063-3857-49A6-8C57-F8CD156A034B}" presName="vert1" presStyleCnt="0"/>
      <dgm:spPr/>
    </dgm:pt>
    <dgm:pt modelId="{80B9B3DA-1F74-ED41-AD43-553EFE44B5CE}" type="pres">
      <dgm:prSet presAssocID="{16C8F06F-61F4-4481-B98E-5222DB399CA3}" presName="thickLine" presStyleLbl="alignNode1" presStyleIdx="2" presStyleCnt="4"/>
      <dgm:spPr/>
    </dgm:pt>
    <dgm:pt modelId="{268EBB39-67BF-7B4E-93A0-DCC509E318E8}" type="pres">
      <dgm:prSet presAssocID="{16C8F06F-61F4-4481-B98E-5222DB399CA3}" presName="horz1" presStyleCnt="0"/>
      <dgm:spPr/>
    </dgm:pt>
    <dgm:pt modelId="{4D74F945-D1AC-9649-A295-1EB3FF80AC45}" type="pres">
      <dgm:prSet presAssocID="{16C8F06F-61F4-4481-B98E-5222DB399CA3}" presName="tx1" presStyleLbl="revTx" presStyleIdx="2" presStyleCnt="4" custScaleY="55823"/>
      <dgm:spPr/>
      <dgm:t>
        <a:bodyPr/>
        <a:lstStyle/>
        <a:p>
          <a:endParaRPr lang="fr-CA"/>
        </a:p>
      </dgm:t>
    </dgm:pt>
    <dgm:pt modelId="{2C8780F1-EE4A-514F-840B-C0CCFB9690DC}" type="pres">
      <dgm:prSet presAssocID="{16C8F06F-61F4-4481-B98E-5222DB399CA3}" presName="vert1" presStyleCnt="0"/>
      <dgm:spPr/>
    </dgm:pt>
    <dgm:pt modelId="{255F2D2E-70AC-C04B-8D34-7B6E267869BF}" type="pres">
      <dgm:prSet presAssocID="{B46C9629-7F80-480B-89C4-09DB137D453D}" presName="thickLine" presStyleLbl="alignNode1" presStyleIdx="3" presStyleCnt="4"/>
      <dgm:spPr/>
    </dgm:pt>
    <dgm:pt modelId="{5D77CADA-FE3A-7F4A-8E4E-202C9CBCD460}" type="pres">
      <dgm:prSet presAssocID="{B46C9629-7F80-480B-89C4-09DB137D453D}" presName="horz1" presStyleCnt="0"/>
      <dgm:spPr/>
    </dgm:pt>
    <dgm:pt modelId="{42C38BAF-B595-3E43-91CF-CC76A643BA22}" type="pres">
      <dgm:prSet presAssocID="{B46C9629-7F80-480B-89C4-09DB137D453D}" presName="tx1" presStyleLbl="revTx" presStyleIdx="3" presStyleCnt="4"/>
      <dgm:spPr/>
      <dgm:t>
        <a:bodyPr/>
        <a:lstStyle/>
        <a:p>
          <a:endParaRPr lang="fr-CA"/>
        </a:p>
      </dgm:t>
    </dgm:pt>
    <dgm:pt modelId="{890BE98F-9910-EC48-9365-2722E4B97E4B}" type="pres">
      <dgm:prSet presAssocID="{B46C9629-7F80-480B-89C4-09DB137D453D}" presName="vert1" presStyleCnt="0"/>
      <dgm:spPr/>
    </dgm:pt>
  </dgm:ptLst>
  <dgm:cxnLst>
    <dgm:cxn modelId="{E0C1E614-3EC6-4BB5-8062-6F1D92B8F4EF}" srcId="{F03959A0-2683-4203-A1B9-F33AC963F5AC}" destId="{D16A37C4-B894-418B-9D44-15354161D3AC}" srcOrd="0" destOrd="0" parTransId="{5A0AF75E-EC38-447C-AE46-2BBC70316570}" sibTransId="{375AEB74-4CFA-4EEE-9532-C63FB5F9DFF2}"/>
    <dgm:cxn modelId="{16A688B0-D7AD-4F41-AF12-05DDDB840B02}" srcId="{F03959A0-2683-4203-A1B9-F33AC963F5AC}" destId="{16C8F06F-61F4-4481-B98E-5222DB399CA3}" srcOrd="2" destOrd="0" parTransId="{FE3CD886-B27D-4B3A-A8E7-2A878AD67380}" sibTransId="{E9FD38DF-53EF-4FED-877F-DAC980EF2FA2}"/>
    <dgm:cxn modelId="{7AFC47A6-F627-144C-B2F8-658F239D7A34}" type="presOf" srcId="{B46C9629-7F80-480B-89C4-09DB137D453D}" destId="{42C38BAF-B595-3E43-91CF-CC76A643BA22}" srcOrd="0" destOrd="0" presId="urn:microsoft.com/office/officeart/2008/layout/LinedList"/>
    <dgm:cxn modelId="{213255CE-8154-46D9-AA1D-26F647710932}" srcId="{F03959A0-2683-4203-A1B9-F33AC963F5AC}" destId="{9AB22063-3857-49A6-8C57-F8CD156A034B}" srcOrd="1" destOrd="0" parTransId="{1BAC9A0C-6A5D-47B6-A876-7A7584453F44}" sibTransId="{3ECFE32D-0BDF-4910-A6B5-AD916EADAC58}"/>
    <dgm:cxn modelId="{4F600DA9-1166-454B-8CF1-9D8CEF61818E}" type="presOf" srcId="{D16A37C4-B894-418B-9D44-15354161D3AC}" destId="{2E4A11EE-7B64-2D47-86BA-045DAE1B8232}" srcOrd="0" destOrd="0" presId="urn:microsoft.com/office/officeart/2008/layout/LinedList"/>
    <dgm:cxn modelId="{74CAD83E-9B74-CB4C-9EE6-738A1E1D9DB6}" type="presOf" srcId="{9AB22063-3857-49A6-8C57-F8CD156A034B}" destId="{0B2BB686-8016-2348-8EFB-B1608FE13A30}" srcOrd="0" destOrd="0" presId="urn:microsoft.com/office/officeart/2008/layout/LinedList"/>
    <dgm:cxn modelId="{CE9D5BF3-507E-9F49-A151-1ACD8337799F}" type="presOf" srcId="{16C8F06F-61F4-4481-B98E-5222DB399CA3}" destId="{4D74F945-D1AC-9649-A295-1EB3FF80AC45}" srcOrd="0" destOrd="0" presId="urn:microsoft.com/office/officeart/2008/layout/LinedList"/>
    <dgm:cxn modelId="{5E200646-3F41-4E85-9BA0-9FD5FC033163}" srcId="{F03959A0-2683-4203-A1B9-F33AC963F5AC}" destId="{B46C9629-7F80-480B-89C4-09DB137D453D}" srcOrd="3" destOrd="0" parTransId="{5256A3AC-3F8A-44F4-9DB7-C5B2321C1EC5}" sibTransId="{6C2E2A36-7935-4F99-B355-4AE15999A022}"/>
    <dgm:cxn modelId="{C5FA3EB7-D683-FB4C-8C03-A9C81E04115A}" type="presOf" srcId="{F03959A0-2683-4203-A1B9-F33AC963F5AC}" destId="{ED6E7BB1-D898-D44C-8A4F-B17ED2AF5DC1}" srcOrd="0" destOrd="0" presId="urn:microsoft.com/office/officeart/2008/layout/LinedList"/>
    <dgm:cxn modelId="{415FC178-6E31-274D-AED1-9367E164DD1B}" type="presParOf" srcId="{ED6E7BB1-D898-D44C-8A4F-B17ED2AF5DC1}" destId="{E9CD1B62-9945-DE48-B7B3-FEA87215FC6F}" srcOrd="0" destOrd="0" presId="urn:microsoft.com/office/officeart/2008/layout/LinedList"/>
    <dgm:cxn modelId="{98D084FA-C3AF-F74C-9C6C-B3F31CE68398}" type="presParOf" srcId="{ED6E7BB1-D898-D44C-8A4F-B17ED2AF5DC1}" destId="{88ED026A-CB0F-314C-A5AC-88937E5A4082}" srcOrd="1" destOrd="0" presId="urn:microsoft.com/office/officeart/2008/layout/LinedList"/>
    <dgm:cxn modelId="{9C57D0FC-EBF2-0646-9E9C-5A770881982D}" type="presParOf" srcId="{88ED026A-CB0F-314C-A5AC-88937E5A4082}" destId="{2E4A11EE-7B64-2D47-86BA-045DAE1B8232}" srcOrd="0" destOrd="0" presId="urn:microsoft.com/office/officeart/2008/layout/LinedList"/>
    <dgm:cxn modelId="{5A1F9530-B43F-DE4B-9656-197A15C937BB}" type="presParOf" srcId="{88ED026A-CB0F-314C-A5AC-88937E5A4082}" destId="{DE9CD9FA-7738-6142-9EBB-CEFEBB807A84}" srcOrd="1" destOrd="0" presId="urn:microsoft.com/office/officeart/2008/layout/LinedList"/>
    <dgm:cxn modelId="{9B2A8916-9C7D-594F-B948-6C2F135CE1EA}" type="presParOf" srcId="{ED6E7BB1-D898-D44C-8A4F-B17ED2AF5DC1}" destId="{0CB87DE1-59F0-B944-B663-B3374D1851D3}" srcOrd="2" destOrd="0" presId="urn:microsoft.com/office/officeart/2008/layout/LinedList"/>
    <dgm:cxn modelId="{2E4D7C55-3BAC-DB4C-AC68-50FBC19B9947}" type="presParOf" srcId="{ED6E7BB1-D898-D44C-8A4F-B17ED2AF5DC1}" destId="{0AF467D3-F254-6A41-BB17-464AADEA6231}" srcOrd="3" destOrd="0" presId="urn:microsoft.com/office/officeart/2008/layout/LinedList"/>
    <dgm:cxn modelId="{9E1DD802-C09E-054E-826C-D401D3A4220D}" type="presParOf" srcId="{0AF467D3-F254-6A41-BB17-464AADEA6231}" destId="{0B2BB686-8016-2348-8EFB-B1608FE13A30}" srcOrd="0" destOrd="0" presId="urn:microsoft.com/office/officeart/2008/layout/LinedList"/>
    <dgm:cxn modelId="{8CEA2ECE-C688-A64F-BD08-8F3FFE101A47}" type="presParOf" srcId="{0AF467D3-F254-6A41-BB17-464AADEA6231}" destId="{D88813BE-A286-A44F-BB20-F94946FEB397}" srcOrd="1" destOrd="0" presId="urn:microsoft.com/office/officeart/2008/layout/LinedList"/>
    <dgm:cxn modelId="{C0051C6E-99B0-A64A-93AE-C5F14882F41B}" type="presParOf" srcId="{ED6E7BB1-D898-D44C-8A4F-B17ED2AF5DC1}" destId="{80B9B3DA-1F74-ED41-AD43-553EFE44B5CE}" srcOrd="4" destOrd="0" presId="urn:microsoft.com/office/officeart/2008/layout/LinedList"/>
    <dgm:cxn modelId="{DC749393-9101-8A4B-B1D5-5A1DDEC13C67}" type="presParOf" srcId="{ED6E7BB1-D898-D44C-8A4F-B17ED2AF5DC1}" destId="{268EBB39-67BF-7B4E-93A0-DCC509E318E8}" srcOrd="5" destOrd="0" presId="urn:microsoft.com/office/officeart/2008/layout/LinedList"/>
    <dgm:cxn modelId="{513A4BDB-3A1F-B345-93A2-AD7A1B611740}" type="presParOf" srcId="{268EBB39-67BF-7B4E-93A0-DCC509E318E8}" destId="{4D74F945-D1AC-9649-A295-1EB3FF80AC45}" srcOrd="0" destOrd="0" presId="urn:microsoft.com/office/officeart/2008/layout/LinedList"/>
    <dgm:cxn modelId="{05156038-D02B-AE40-9F8F-28356C6EB9D1}" type="presParOf" srcId="{268EBB39-67BF-7B4E-93A0-DCC509E318E8}" destId="{2C8780F1-EE4A-514F-840B-C0CCFB9690DC}" srcOrd="1" destOrd="0" presId="urn:microsoft.com/office/officeart/2008/layout/LinedList"/>
    <dgm:cxn modelId="{0F736D00-5B44-3C4F-8DCE-88ABA992BE94}" type="presParOf" srcId="{ED6E7BB1-D898-D44C-8A4F-B17ED2AF5DC1}" destId="{255F2D2E-70AC-C04B-8D34-7B6E267869BF}" srcOrd="6" destOrd="0" presId="urn:microsoft.com/office/officeart/2008/layout/LinedList"/>
    <dgm:cxn modelId="{B06463FE-881B-0A45-8B4D-E21E9ABA26B4}" type="presParOf" srcId="{ED6E7BB1-D898-D44C-8A4F-B17ED2AF5DC1}" destId="{5D77CADA-FE3A-7F4A-8E4E-202C9CBCD460}" srcOrd="7" destOrd="0" presId="urn:microsoft.com/office/officeart/2008/layout/LinedList"/>
    <dgm:cxn modelId="{19731741-BBA5-B541-82E5-20BC42296FC5}" type="presParOf" srcId="{5D77CADA-FE3A-7F4A-8E4E-202C9CBCD460}" destId="{42C38BAF-B595-3E43-91CF-CC76A643BA22}" srcOrd="0" destOrd="0" presId="urn:microsoft.com/office/officeart/2008/layout/LinedList"/>
    <dgm:cxn modelId="{F14A4881-0AE2-554C-9EB9-A5BB798648A0}" type="presParOf" srcId="{5D77CADA-FE3A-7F4A-8E4E-202C9CBCD460}" destId="{890BE98F-9910-EC48-9365-2722E4B97E4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D1B62-9945-DE48-B7B3-FEA87215FC6F}">
      <dsp:nvSpPr>
        <dsp:cNvPr id="0" name=""/>
        <dsp:cNvSpPr/>
      </dsp:nvSpPr>
      <dsp:spPr>
        <a:xfrm>
          <a:off x="0" y="2744"/>
          <a:ext cx="545753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4A11EE-7B64-2D47-86BA-045DAE1B8232}">
      <dsp:nvSpPr>
        <dsp:cNvPr id="0" name=""/>
        <dsp:cNvSpPr/>
      </dsp:nvSpPr>
      <dsp:spPr>
        <a:xfrm>
          <a:off x="0" y="2744"/>
          <a:ext cx="5457533" cy="1564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fr-CA" sz="3100" kern="1200" dirty="0">
              <a:solidFill>
                <a:srgbClr val="44536A"/>
              </a:solidFill>
            </a:rPr>
            <a:t>Revue de littérature en sociologie de l’intervention</a:t>
          </a:r>
          <a:endParaRPr lang="en-US" sz="3100" kern="1200" dirty="0">
            <a:solidFill>
              <a:srgbClr val="44536A"/>
            </a:solidFill>
          </a:endParaRPr>
        </a:p>
      </dsp:txBody>
      <dsp:txXfrm>
        <a:off x="0" y="2744"/>
        <a:ext cx="5457533" cy="1564141"/>
      </dsp:txXfrm>
    </dsp:sp>
    <dsp:sp modelId="{0CB87DE1-59F0-B944-B663-B3374D1851D3}">
      <dsp:nvSpPr>
        <dsp:cNvPr id="0" name=""/>
        <dsp:cNvSpPr/>
      </dsp:nvSpPr>
      <dsp:spPr>
        <a:xfrm>
          <a:off x="0" y="1566886"/>
          <a:ext cx="545753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2BB686-8016-2348-8EFB-B1608FE13A30}">
      <dsp:nvSpPr>
        <dsp:cNvPr id="0" name=""/>
        <dsp:cNvSpPr/>
      </dsp:nvSpPr>
      <dsp:spPr>
        <a:xfrm>
          <a:off x="0" y="1566886"/>
          <a:ext cx="5457533" cy="1564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fr-CA" sz="3100" kern="1200" dirty="0">
              <a:solidFill>
                <a:srgbClr val="44536A"/>
              </a:solidFill>
            </a:rPr>
            <a:t>Entrevues avec les intervenantes</a:t>
          </a:r>
        </a:p>
        <a:p>
          <a:pPr lvl="0" algn="l" defTabSz="1377950">
            <a:lnSpc>
              <a:spcPct val="90000"/>
            </a:lnSpc>
            <a:spcBef>
              <a:spcPct val="0"/>
            </a:spcBef>
            <a:spcAft>
              <a:spcPct val="35000"/>
            </a:spcAft>
          </a:pPr>
          <a:r>
            <a:rPr lang="fr-CA" sz="3100" kern="1200" dirty="0">
              <a:solidFill>
                <a:srgbClr val="44536A"/>
              </a:solidFill>
            </a:rPr>
            <a:t>Observations de la pratique</a:t>
          </a:r>
          <a:endParaRPr lang="en-US" sz="3100" kern="1200" dirty="0">
            <a:solidFill>
              <a:srgbClr val="44536A"/>
            </a:solidFill>
          </a:endParaRPr>
        </a:p>
      </dsp:txBody>
      <dsp:txXfrm>
        <a:off x="0" y="1566886"/>
        <a:ext cx="5457533" cy="1564141"/>
      </dsp:txXfrm>
    </dsp:sp>
    <dsp:sp modelId="{80B9B3DA-1F74-ED41-AD43-553EFE44B5CE}">
      <dsp:nvSpPr>
        <dsp:cNvPr id="0" name=""/>
        <dsp:cNvSpPr/>
      </dsp:nvSpPr>
      <dsp:spPr>
        <a:xfrm>
          <a:off x="0" y="3131027"/>
          <a:ext cx="545753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74F945-D1AC-9649-A295-1EB3FF80AC45}">
      <dsp:nvSpPr>
        <dsp:cNvPr id="0" name=""/>
        <dsp:cNvSpPr/>
      </dsp:nvSpPr>
      <dsp:spPr>
        <a:xfrm>
          <a:off x="0" y="3131027"/>
          <a:ext cx="5457533" cy="873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fr-CA" sz="3100" kern="1200" noProof="0" dirty="0">
              <a:solidFill>
                <a:srgbClr val="44536A"/>
              </a:solidFill>
            </a:rPr>
            <a:t>Entrevues avec les familles</a:t>
          </a:r>
        </a:p>
      </dsp:txBody>
      <dsp:txXfrm>
        <a:off x="0" y="3131027"/>
        <a:ext cx="5457533" cy="873150"/>
      </dsp:txXfrm>
    </dsp:sp>
    <dsp:sp modelId="{255F2D2E-70AC-C04B-8D34-7B6E267869BF}">
      <dsp:nvSpPr>
        <dsp:cNvPr id="0" name=""/>
        <dsp:cNvSpPr/>
      </dsp:nvSpPr>
      <dsp:spPr>
        <a:xfrm>
          <a:off x="0" y="4004178"/>
          <a:ext cx="545753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C38BAF-B595-3E43-91CF-CC76A643BA22}">
      <dsp:nvSpPr>
        <dsp:cNvPr id="0" name=""/>
        <dsp:cNvSpPr/>
      </dsp:nvSpPr>
      <dsp:spPr>
        <a:xfrm>
          <a:off x="0" y="4004178"/>
          <a:ext cx="5457533" cy="1564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endParaRPr lang="en-US" sz="3100" kern="1200" dirty="0">
            <a:solidFill>
              <a:srgbClr val="44536A"/>
            </a:solidFill>
          </a:endParaRPr>
        </a:p>
      </dsp:txBody>
      <dsp:txXfrm>
        <a:off x="0" y="4004178"/>
        <a:ext cx="5457533" cy="156414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582F6-003B-9D47-AB2D-2A1619979801}" type="datetimeFigureOut">
              <a:rPr lang="fr-CA" smtClean="0"/>
              <a:t>2021-04-08</a:t>
            </a:fld>
            <a:endParaRPr lang="fr-CA"/>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CFF0C0-B8F2-5B4A-B045-D85676CCB652}" type="slidenum">
              <a:rPr lang="fr-CA" smtClean="0"/>
              <a:t>‹N°›</a:t>
            </a:fld>
            <a:endParaRPr lang="fr-CA"/>
          </a:p>
        </p:txBody>
      </p:sp>
    </p:spTree>
    <p:extLst>
      <p:ext uri="{BB962C8B-B14F-4D97-AF65-F5344CB8AC3E}">
        <p14:creationId xmlns:p14="http://schemas.microsoft.com/office/powerpoint/2010/main" val="4174765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B5A3CB0-BD96-CD44-AF37-26519CBCC48F}"/>
              </a:ext>
            </a:extLst>
          </p:cNvPr>
          <p:cNvSpPr>
            <a:spLocks noGrp="1"/>
          </p:cNvSpPr>
          <p:nvPr>
            <p:ph type="ctrTitle"/>
          </p:nvPr>
        </p:nvSpPr>
        <p:spPr>
          <a:xfrm>
            <a:off x="1524000" y="1122363"/>
            <a:ext cx="9144000" cy="2387600"/>
          </a:xfrm>
        </p:spPr>
        <p:txBody>
          <a:bodyPr anchor="b"/>
          <a:lstStyle>
            <a:lvl1pPr algn="ctr">
              <a:defRPr sz="6000"/>
            </a:lvl1pPr>
          </a:lstStyle>
          <a:p>
            <a:r>
              <a:rPr lang="fr-CA"/>
              <a:t>Modifier le style du titre</a:t>
            </a:r>
          </a:p>
        </p:txBody>
      </p:sp>
      <p:sp>
        <p:nvSpPr>
          <p:cNvPr id="3" name="Sous-titre 2">
            <a:extLst>
              <a:ext uri="{FF2B5EF4-FFF2-40B4-BE49-F238E27FC236}">
                <a16:creationId xmlns:a16="http://schemas.microsoft.com/office/drawing/2014/main" xmlns="" id="{A0C1F0F5-9684-5549-95CF-F022420BA1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a:t>Modifier le style des sous-titres du masque</a:t>
            </a:r>
          </a:p>
        </p:txBody>
      </p:sp>
      <p:sp>
        <p:nvSpPr>
          <p:cNvPr id="4" name="Espace réservé de la date 3">
            <a:extLst>
              <a:ext uri="{FF2B5EF4-FFF2-40B4-BE49-F238E27FC236}">
                <a16:creationId xmlns:a16="http://schemas.microsoft.com/office/drawing/2014/main" xmlns="" id="{BD3D63B9-CCB4-6E4F-8555-3ED38A2CC226}"/>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5" name="Espace réservé du pied de page 4">
            <a:extLst>
              <a:ext uri="{FF2B5EF4-FFF2-40B4-BE49-F238E27FC236}">
                <a16:creationId xmlns:a16="http://schemas.microsoft.com/office/drawing/2014/main" xmlns="" id="{0449A346-C663-D645-8691-772BE4632AD2}"/>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51DB10E3-DBF4-2F4C-9701-722E3AD188E7}"/>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618262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A7F2B5C-55F9-BD47-8CEB-B2FA40EFA27B}"/>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xmlns="" id="{86F5F43C-3128-B84F-B4D4-1B8C12AA4487}"/>
              </a:ext>
            </a:extLst>
          </p:cNvPr>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xmlns="" id="{0A75AE43-E706-4D4E-8CBF-4CE579146942}"/>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5" name="Espace réservé du pied de page 4">
            <a:extLst>
              <a:ext uri="{FF2B5EF4-FFF2-40B4-BE49-F238E27FC236}">
                <a16:creationId xmlns:a16="http://schemas.microsoft.com/office/drawing/2014/main" xmlns="" id="{D5901831-90E0-364E-8AED-59D7176E6BDC}"/>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8757AF47-4A9F-E14D-89FD-AD4505EBF85E}"/>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352671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5A3261F-0C5D-7D45-B75A-A5A5DAC1A02A}"/>
              </a:ext>
            </a:extLst>
          </p:cNvPr>
          <p:cNvSpPr>
            <a:spLocks noGrp="1"/>
          </p:cNvSpPr>
          <p:nvPr>
            <p:ph type="title"/>
          </p:nvPr>
        </p:nvSpPr>
        <p:spPr>
          <a:xfrm>
            <a:off x="831850" y="1709738"/>
            <a:ext cx="10515600" cy="2852737"/>
          </a:xfrm>
        </p:spPr>
        <p:txBody>
          <a:bodyPr anchor="b"/>
          <a:lstStyle>
            <a:lvl1pPr>
              <a:defRPr sz="6000"/>
            </a:lvl1pPr>
          </a:lstStyle>
          <a:p>
            <a:r>
              <a:rPr lang="fr-CA"/>
              <a:t>Modifier le style du titre</a:t>
            </a:r>
          </a:p>
        </p:txBody>
      </p:sp>
      <p:sp>
        <p:nvSpPr>
          <p:cNvPr id="3" name="Espace réservé du texte 2">
            <a:extLst>
              <a:ext uri="{FF2B5EF4-FFF2-40B4-BE49-F238E27FC236}">
                <a16:creationId xmlns:a16="http://schemas.microsoft.com/office/drawing/2014/main" xmlns="" id="{AB4E7B40-12F2-9347-888C-E8F1A74077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a:t>Cliquez pour modifier les styles du texte du masque</a:t>
            </a:r>
          </a:p>
        </p:txBody>
      </p:sp>
      <p:sp>
        <p:nvSpPr>
          <p:cNvPr id="4" name="Espace réservé de la date 3">
            <a:extLst>
              <a:ext uri="{FF2B5EF4-FFF2-40B4-BE49-F238E27FC236}">
                <a16:creationId xmlns:a16="http://schemas.microsoft.com/office/drawing/2014/main" xmlns="" id="{B14E0511-4925-934D-B0D2-2AA2A64E44FA}"/>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5" name="Espace réservé du pied de page 4">
            <a:extLst>
              <a:ext uri="{FF2B5EF4-FFF2-40B4-BE49-F238E27FC236}">
                <a16:creationId xmlns:a16="http://schemas.microsoft.com/office/drawing/2014/main" xmlns="" id="{DD546FAE-446B-964E-8607-71F091511806}"/>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B54E21F3-0E17-684C-A68C-1CAFB468F664}"/>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1321075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7E1BA40-B530-DE40-94C0-8F69661A5ADD}"/>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xmlns="" id="{C9BBCEAC-30AB-8448-87DE-EF18E92CDB41}"/>
              </a:ext>
            </a:extLst>
          </p:cNvPr>
          <p:cNvSpPr>
            <a:spLocks noGrp="1"/>
          </p:cNvSpPr>
          <p:nvPr>
            <p:ph sz="half" idx="1"/>
          </p:nvPr>
        </p:nvSpPr>
        <p:spPr>
          <a:xfrm>
            <a:off x="838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contenu 3">
            <a:extLst>
              <a:ext uri="{FF2B5EF4-FFF2-40B4-BE49-F238E27FC236}">
                <a16:creationId xmlns:a16="http://schemas.microsoft.com/office/drawing/2014/main" xmlns="" id="{98F2F381-6700-0645-8BBD-61B4C720A43B}"/>
              </a:ext>
            </a:extLst>
          </p:cNvPr>
          <p:cNvSpPr>
            <a:spLocks noGrp="1"/>
          </p:cNvSpPr>
          <p:nvPr>
            <p:ph sz="half" idx="2"/>
          </p:nvPr>
        </p:nvSpPr>
        <p:spPr>
          <a:xfrm>
            <a:off x="6172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e la date 4">
            <a:extLst>
              <a:ext uri="{FF2B5EF4-FFF2-40B4-BE49-F238E27FC236}">
                <a16:creationId xmlns:a16="http://schemas.microsoft.com/office/drawing/2014/main" xmlns="" id="{1D948528-0EC1-754B-A8B3-5FEA8FA57710}"/>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6" name="Espace réservé du pied de page 5">
            <a:extLst>
              <a:ext uri="{FF2B5EF4-FFF2-40B4-BE49-F238E27FC236}">
                <a16:creationId xmlns:a16="http://schemas.microsoft.com/office/drawing/2014/main" xmlns="" id="{7E528568-0E90-1548-9A41-C1941B8D40DB}"/>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xmlns="" id="{1678D41C-3E30-BA4C-B862-47CB99EA859A}"/>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363804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0EE8B8C-AC55-8144-9ADA-034517A3D89A}"/>
              </a:ext>
            </a:extLst>
          </p:cNvPr>
          <p:cNvSpPr>
            <a:spLocks noGrp="1"/>
          </p:cNvSpPr>
          <p:nvPr>
            <p:ph type="title"/>
          </p:nvPr>
        </p:nvSpPr>
        <p:spPr>
          <a:xfrm>
            <a:off x="839788" y="365125"/>
            <a:ext cx="10515600" cy="1325563"/>
          </a:xfrm>
        </p:spPr>
        <p:txBody>
          <a:bodyPr/>
          <a:lstStyle/>
          <a:p>
            <a:r>
              <a:rPr lang="fr-CA"/>
              <a:t>Modifier le style du titre</a:t>
            </a:r>
          </a:p>
        </p:txBody>
      </p:sp>
      <p:sp>
        <p:nvSpPr>
          <p:cNvPr id="3" name="Espace réservé du texte 2">
            <a:extLst>
              <a:ext uri="{FF2B5EF4-FFF2-40B4-BE49-F238E27FC236}">
                <a16:creationId xmlns:a16="http://schemas.microsoft.com/office/drawing/2014/main" xmlns="" id="{EFDFE28B-634B-5D45-86DD-5EA1665527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xmlns="" id="{752A2A7D-C798-8242-8A4E-0B5AA1980F40}"/>
              </a:ext>
            </a:extLst>
          </p:cNvPr>
          <p:cNvSpPr>
            <a:spLocks noGrp="1"/>
          </p:cNvSpPr>
          <p:nvPr>
            <p:ph sz="half" idx="2"/>
          </p:nvPr>
        </p:nvSpPr>
        <p:spPr>
          <a:xfrm>
            <a:off x="839788" y="2505075"/>
            <a:ext cx="5157787"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u texte 4">
            <a:extLst>
              <a:ext uri="{FF2B5EF4-FFF2-40B4-BE49-F238E27FC236}">
                <a16:creationId xmlns:a16="http://schemas.microsoft.com/office/drawing/2014/main" xmlns="" id="{63956C0C-2580-8E41-9DF8-BEC992C24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xmlns="" id="{0C30216A-CAA9-BB49-AB72-05395CB3A8EE}"/>
              </a:ext>
            </a:extLst>
          </p:cNvPr>
          <p:cNvSpPr>
            <a:spLocks noGrp="1"/>
          </p:cNvSpPr>
          <p:nvPr>
            <p:ph sz="quarter" idx="4"/>
          </p:nvPr>
        </p:nvSpPr>
        <p:spPr>
          <a:xfrm>
            <a:off x="6172200" y="2505075"/>
            <a:ext cx="5183188"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7" name="Espace réservé de la date 6">
            <a:extLst>
              <a:ext uri="{FF2B5EF4-FFF2-40B4-BE49-F238E27FC236}">
                <a16:creationId xmlns:a16="http://schemas.microsoft.com/office/drawing/2014/main" xmlns="" id="{42A10521-E8AC-D043-8A96-2255D987BEF8}"/>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8" name="Espace réservé du pied de page 7">
            <a:extLst>
              <a:ext uri="{FF2B5EF4-FFF2-40B4-BE49-F238E27FC236}">
                <a16:creationId xmlns:a16="http://schemas.microsoft.com/office/drawing/2014/main" xmlns="" id="{DFCF0A95-3701-7C42-98D9-AA7E0E6CC1CA}"/>
              </a:ext>
            </a:extLst>
          </p:cNvPr>
          <p:cNvSpPr>
            <a:spLocks noGrp="1"/>
          </p:cNvSpPr>
          <p:nvPr>
            <p:ph type="ftr" sz="quarter" idx="11"/>
          </p:nvPr>
        </p:nvSpPr>
        <p:spPr/>
        <p:txBody>
          <a:bodyPr/>
          <a:lstStyle/>
          <a:p>
            <a:endParaRPr lang="en-US"/>
          </a:p>
        </p:txBody>
      </p:sp>
      <p:sp>
        <p:nvSpPr>
          <p:cNvPr id="9" name="Espace réservé du numéro de diapositive 8">
            <a:extLst>
              <a:ext uri="{FF2B5EF4-FFF2-40B4-BE49-F238E27FC236}">
                <a16:creationId xmlns:a16="http://schemas.microsoft.com/office/drawing/2014/main" xmlns="" id="{BE44974F-FD90-9B4B-A914-13B8D7DA93A0}"/>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3967513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5C13D8-0D8E-AB44-A724-DE6764A6C2B5}"/>
              </a:ext>
            </a:extLst>
          </p:cNvPr>
          <p:cNvSpPr>
            <a:spLocks noGrp="1"/>
          </p:cNvSpPr>
          <p:nvPr>
            <p:ph type="title"/>
          </p:nvPr>
        </p:nvSpPr>
        <p:spPr/>
        <p:txBody>
          <a:bodyPr/>
          <a:lstStyle/>
          <a:p>
            <a:r>
              <a:rPr lang="fr-CA"/>
              <a:t>Modifier le style du titre</a:t>
            </a:r>
          </a:p>
        </p:txBody>
      </p:sp>
      <p:sp>
        <p:nvSpPr>
          <p:cNvPr id="3" name="Espace réservé de la date 2">
            <a:extLst>
              <a:ext uri="{FF2B5EF4-FFF2-40B4-BE49-F238E27FC236}">
                <a16:creationId xmlns:a16="http://schemas.microsoft.com/office/drawing/2014/main" xmlns="" id="{459ED909-9AB1-814F-B698-216418D26062}"/>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4" name="Espace réservé du pied de page 3">
            <a:extLst>
              <a:ext uri="{FF2B5EF4-FFF2-40B4-BE49-F238E27FC236}">
                <a16:creationId xmlns:a16="http://schemas.microsoft.com/office/drawing/2014/main" xmlns="" id="{7B54525D-A3A4-6240-B9B5-0FBD7F6268DB}"/>
              </a:ext>
            </a:extLst>
          </p:cNvPr>
          <p:cNvSpPr>
            <a:spLocks noGrp="1"/>
          </p:cNvSpPr>
          <p:nvPr>
            <p:ph type="ftr" sz="quarter" idx="11"/>
          </p:nvPr>
        </p:nvSpPr>
        <p:spPr/>
        <p:txBody>
          <a:bodyPr/>
          <a:lstStyle/>
          <a:p>
            <a:endParaRPr lang="en-US"/>
          </a:p>
        </p:txBody>
      </p:sp>
      <p:sp>
        <p:nvSpPr>
          <p:cNvPr id="5" name="Espace réservé du numéro de diapositive 4">
            <a:extLst>
              <a:ext uri="{FF2B5EF4-FFF2-40B4-BE49-F238E27FC236}">
                <a16:creationId xmlns:a16="http://schemas.microsoft.com/office/drawing/2014/main" xmlns="" id="{A542939F-6BF9-4744-96F5-77CDD37F6AF5}"/>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1380760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1AE10D93-436F-4245-A1DD-938C86ED4751}"/>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3" name="Espace réservé du pied de page 2">
            <a:extLst>
              <a:ext uri="{FF2B5EF4-FFF2-40B4-BE49-F238E27FC236}">
                <a16:creationId xmlns:a16="http://schemas.microsoft.com/office/drawing/2014/main" xmlns="" id="{55700F85-9A98-3146-9AAC-DE72EE8F83A5}"/>
              </a:ext>
            </a:extLst>
          </p:cNvPr>
          <p:cNvSpPr>
            <a:spLocks noGrp="1"/>
          </p:cNvSpPr>
          <p:nvPr>
            <p:ph type="ftr" sz="quarter" idx="11"/>
          </p:nvPr>
        </p:nvSpPr>
        <p:spPr/>
        <p:txBody>
          <a:bodyPr/>
          <a:lstStyle/>
          <a:p>
            <a:endParaRPr lang="en-US"/>
          </a:p>
        </p:txBody>
      </p:sp>
      <p:sp>
        <p:nvSpPr>
          <p:cNvPr id="4" name="Espace réservé du numéro de diapositive 3">
            <a:extLst>
              <a:ext uri="{FF2B5EF4-FFF2-40B4-BE49-F238E27FC236}">
                <a16:creationId xmlns:a16="http://schemas.microsoft.com/office/drawing/2014/main" xmlns="" id="{7CE52C38-1873-0742-A9D1-7DF268DBFA09}"/>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725308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1C6FADE-BDDD-5B4F-9E2B-34E86569430B}"/>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p>
        </p:txBody>
      </p:sp>
      <p:sp>
        <p:nvSpPr>
          <p:cNvPr id="3" name="Espace réservé du contenu 2">
            <a:extLst>
              <a:ext uri="{FF2B5EF4-FFF2-40B4-BE49-F238E27FC236}">
                <a16:creationId xmlns:a16="http://schemas.microsoft.com/office/drawing/2014/main" xmlns="" id="{B005D50C-CA83-FE4A-B333-C63D49ED63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texte 3">
            <a:extLst>
              <a:ext uri="{FF2B5EF4-FFF2-40B4-BE49-F238E27FC236}">
                <a16:creationId xmlns:a16="http://schemas.microsoft.com/office/drawing/2014/main" xmlns="" id="{2DACC8C7-1FCD-8F45-B371-BF99BC449B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xmlns="" id="{DB78C67B-1109-8547-BB51-47FDD8AFC4BD}"/>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6" name="Espace réservé du pied de page 5">
            <a:extLst>
              <a:ext uri="{FF2B5EF4-FFF2-40B4-BE49-F238E27FC236}">
                <a16:creationId xmlns:a16="http://schemas.microsoft.com/office/drawing/2014/main" xmlns="" id="{1194AE9E-B7A1-824E-9A6E-54C2467308F4}"/>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xmlns="" id="{12646783-DB84-1A4F-8E93-A33D93579EBF}"/>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427781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512B213-18BE-EA43-823A-EDC83327D68A}"/>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p>
        </p:txBody>
      </p:sp>
      <p:sp>
        <p:nvSpPr>
          <p:cNvPr id="3" name="Espace réservé pour une image  2">
            <a:extLst>
              <a:ext uri="{FF2B5EF4-FFF2-40B4-BE49-F238E27FC236}">
                <a16:creationId xmlns:a16="http://schemas.microsoft.com/office/drawing/2014/main" xmlns="" id="{8C786A8E-AD8B-044B-91E3-B6E5B6D59C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xmlns="" id="{59386E9F-3057-3E41-88F0-627827915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xmlns="" id="{5A3563D5-D70D-084A-958D-9F076ACE9A1F}"/>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6" name="Espace réservé du pied de page 5">
            <a:extLst>
              <a:ext uri="{FF2B5EF4-FFF2-40B4-BE49-F238E27FC236}">
                <a16:creationId xmlns:a16="http://schemas.microsoft.com/office/drawing/2014/main" xmlns="" id="{62F21A38-6087-6146-A458-58B7231CCBC7}"/>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xmlns="" id="{34723423-750D-7247-8591-06D4013D13E2}"/>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653628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D0125A7-B743-9245-BDDF-B0625A817A60}"/>
              </a:ext>
            </a:extLst>
          </p:cNvPr>
          <p:cNvSpPr>
            <a:spLocks noGrp="1"/>
          </p:cNvSpPr>
          <p:nvPr>
            <p:ph type="title"/>
          </p:nvPr>
        </p:nvSpPr>
        <p:spPr/>
        <p:txBody>
          <a:bodyPr/>
          <a:lstStyle/>
          <a:p>
            <a:r>
              <a:rPr lang="fr-CA"/>
              <a:t>Modifier le style du titre</a:t>
            </a:r>
          </a:p>
        </p:txBody>
      </p:sp>
      <p:sp>
        <p:nvSpPr>
          <p:cNvPr id="3" name="Espace réservé du texte vertical 2">
            <a:extLst>
              <a:ext uri="{FF2B5EF4-FFF2-40B4-BE49-F238E27FC236}">
                <a16:creationId xmlns:a16="http://schemas.microsoft.com/office/drawing/2014/main" xmlns="" id="{CD9D3BA0-183D-4A46-A5D4-83A0D607FC2C}"/>
              </a:ext>
            </a:extLst>
          </p:cNvPr>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xmlns="" id="{A07ED2EE-96BA-4B49-B927-3EA2E056E30F}"/>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5" name="Espace réservé du pied de page 4">
            <a:extLst>
              <a:ext uri="{FF2B5EF4-FFF2-40B4-BE49-F238E27FC236}">
                <a16:creationId xmlns:a16="http://schemas.microsoft.com/office/drawing/2014/main" xmlns="" id="{A28150B3-D943-8548-96C9-21E454DAEC4F}"/>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A8095366-F44A-264A-A313-0F53AD11487A}"/>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3074534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59DB4BA7-79E9-CA4D-A427-30E4FEB5D683}"/>
              </a:ext>
            </a:extLst>
          </p:cNvPr>
          <p:cNvSpPr>
            <a:spLocks noGrp="1"/>
          </p:cNvSpPr>
          <p:nvPr>
            <p:ph type="title" orient="vert"/>
          </p:nvPr>
        </p:nvSpPr>
        <p:spPr>
          <a:xfrm>
            <a:off x="8724900" y="365125"/>
            <a:ext cx="2628900" cy="5811838"/>
          </a:xfrm>
        </p:spPr>
        <p:txBody>
          <a:bodyPr vert="eaVert"/>
          <a:lstStyle/>
          <a:p>
            <a:r>
              <a:rPr lang="fr-CA"/>
              <a:t>Modifier le style du titre</a:t>
            </a:r>
          </a:p>
        </p:txBody>
      </p:sp>
      <p:sp>
        <p:nvSpPr>
          <p:cNvPr id="3" name="Espace réservé du texte vertical 2">
            <a:extLst>
              <a:ext uri="{FF2B5EF4-FFF2-40B4-BE49-F238E27FC236}">
                <a16:creationId xmlns:a16="http://schemas.microsoft.com/office/drawing/2014/main" xmlns="" id="{5CF90FEC-DDAA-5747-8779-C7234100F6A5}"/>
              </a:ext>
            </a:extLst>
          </p:cNvPr>
          <p:cNvSpPr>
            <a:spLocks noGrp="1"/>
          </p:cNvSpPr>
          <p:nvPr>
            <p:ph type="body" orient="vert" idx="1"/>
          </p:nvPr>
        </p:nvSpPr>
        <p:spPr>
          <a:xfrm>
            <a:off x="838200" y="365125"/>
            <a:ext cx="7734300" cy="5811838"/>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xmlns="" id="{51552CDD-2D4E-3E40-9449-5EFA848D074D}"/>
              </a:ext>
            </a:extLst>
          </p:cNvPr>
          <p:cNvSpPr>
            <a:spLocks noGrp="1"/>
          </p:cNvSpPr>
          <p:nvPr>
            <p:ph type="dt" sz="half" idx="10"/>
          </p:nvPr>
        </p:nvSpPr>
        <p:spPr/>
        <p:txBody>
          <a:bodyPr/>
          <a:lstStyle/>
          <a:p>
            <a:fld id="{02AC24A9-CCB6-4F8D-B8DB-C2F3692CFA5A}" type="datetimeFigureOut">
              <a:rPr lang="en-US" smtClean="0"/>
              <a:t>4/8/2021</a:t>
            </a:fld>
            <a:endParaRPr lang="en-US"/>
          </a:p>
        </p:txBody>
      </p:sp>
      <p:sp>
        <p:nvSpPr>
          <p:cNvPr id="5" name="Espace réservé du pied de page 4">
            <a:extLst>
              <a:ext uri="{FF2B5EF4-FFF2-40B4-BE49-F238E27FC236}">
                <a16:creationId xmlns:a16="http://schemas.microsoft.com/office/drawing/2014/main" xmlns="" id="{02379F97-8AE8-7042-B459-2056AF2C6C7C}"/>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BD84CFA0-6058-8049-859E-84055EDE2EFD}"/>
              </a:ext>
            </a:extLst>
          </p:cNvPr>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585971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422B49CB-72DB-E040-8AF1-11610661B1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CA"/>
              <a:t>Modifier le style du titre</a:t>
            </a:r>
          </a:p>
        </p:txBody>
      </p:sp>
      <p:sp>
        <p:nvSpPr>
          <p:cNvPr id="3" name="Espace réservé du texte 2">
            <a:extLst>
              <a:ext uri="{FF2B5EF4-FFF2-40B4-BE49-F238E27FC236}">
                <a16:creationId xmlns:a16="http://schemas.microsoft.com/office/drawing/2014/main" xmlns="" id="{26CDE4B6-9107-2740-A634-6142383232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xmlns="" id="{132751FD-AC31-D243-99C8-5D78E75DF7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4/8/2021</a:t>
            </a:fld>
            <a:endParaRPr lang="en-US"/>
          </a:p>
        </p:txBody>
      </p:sp>
      <p:sp>
        <p:nvSpPr>
          <p:cNvPr id="5" name="Espace réservé du pied de page 4">
            <a:extLst>
              <a:ext uri="{FF2B5EF4-FFF2-40B4-BE49-F238E27FC236}">
                <a16:creationId xmlns:a16="http://schemas.microsoft.com/office/drawing/2014/main" xmlns="" id="{F4BEC34B-0254-124B-BE82-F5878988A3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a:extLst>
              <a:ext uri="{FF2B5EF4-FFF2-40B4-BE49-F238E27FC236}">
                <a16:creationId xmlns:a16="http://schemas.microsoft.com/office/drawing/2014/main" xmlns="" id="{7B575868-5DF4-1B4B-96B8-505F670F53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a:t>
            </a:fld>
            <a:endParaRPr lang="en-US"/>
          </a:p>
        </p:txBody>
      </p:sp>
    </p:spTree>
    <p:extLst>
      <p:ext uri="{BB962C8B-B14F-4D97-AF65-F5344CB8AC3E}">
        <p14:creationId xmlns:p14="http://schemas.microsoft.com/office/powerpoint/2010/main" val="26960051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xmlns="" id="{BF1D11EE-4E13-2446-8955-5041A5CDF9CF}"/>
              </a:ext>
            </a:extLst>
          </p:cNvPr>
          <p:cNvSpPr>
            <a:spLocks noGrp="1"/>
          </p:cNvSpPr>
          <p:nvPr>
            <p:ph type="title"/>
          </p:nvPr>
        </p:nvSpPr>
        <p:spPr>
          <a:xfrm>
            <a:off x="640079" y="2053641"/>
            <a:ext cx="3669161" cy="2760098"/>
          </a:xfrm>
        </p:spPr>
        <p:txBody>
          <a:bodyPr vert="horz" lIns="91440" tIns="45720" rIns="91440" bIns="45720" rtlCol="0" anchor="ctr">
            <a:normAutofit/>
          </a:bodyPr>
          <a:lstStyle/>
          <a:p>
            <a:r>
              <a:rPr lang="en-US" sz="3200" b="1" kern="1200" dirty="0">
                <a:solidFill>
                  <a:srgbClr val="FFFFFF"/>
                </a:solidFill>
                <a:latin typeface="+mj-lt"/>
                <a:ea typeface="+mj-ea"/>
                <a:cs typeface="+mj-cs"/>
              </a:rPr>
              <a:t>Les actions de l’intervention:</a:t>
            </a:r>
            <a:br>
              <a:rPr lang="en-US" sz="3200" b="1" kern="1200" dirty="0">
                <a:solidFill>
                  <a:srgbClr val="FFFFFF"/>
                </a:solidFill>
                <a:latin typeface="+mj-lt"/>
                <a:ea typeface="+mj-ea"/>
                <a:cs typeface="+mj-cs"/>
              </a:rPr>
            </a:br>
            <a:r>
              <a:rPr lang="en-US" sz="3200" b="1" kern="1200" dirty="0">
                <a:solidFill>
                  <a:srgbClr val="FFFFFF"/>
                </a:solidFill>
                <a:latin typeface="+mj-lt"/>
                <a:ea typeface="+mj-ea"/>
                <a:cs typeface="+mj-cs"/>
              </a:rPr>
              <a:t>le cas de la pratique « pivot » en autisme et en déficience intellectuelle</a:t>
            </a:r>
          </a:p>
        </p:txBody>
      </p:sp>
      <p:sp>
        <p:nvSpPr>
          <p:cNvPr id="4" name="ZoneTexte 3">
            <a:extLst>
              <a:ext uri="{FF2B5EF4-FFF2-40B4-BE49-F238E27FC236}">
                <a16:creationId xmlns:a16="http://schemas.microsoft.com/office/drawing/2014/main" xmlns="" id="{BA0461C1-8269-3E44-AE4E-5FC9D16F8CEE}"/>
              </a:ext>
            </a:extLst>
          </p:cNvPr>
          <p:cNvSpPr txBox="1"/>
          <p:nvPr/>
        </p:nvSpPr>
        <p:spPr>
          <a:xfrm>
            <a:off x="6090573" y="801866"/>
            <a:ext cx="5461347" cy="5230634"/>
          </a:xfrm>
          <a:prstGeom prst="rect">
            <a:avLst/>
          </a:prstGeom>
        </p:spPr>
        <p:txBody>
          <a:bodyPr vert="horz" lIns="91440" tIns="45720" rIns="91440" bIns="45720" rtlCol="0" anchor="ctr">
            <a:normAutofit/>
          </a:bodyPr>
          <a:lstStyle/>
          <a:p>
            <a:pPr>
              <a:lnSpc>
                <a:spcPct val="90000"/>
              </a:lnSpc>
              <a:spcAft>
                <a:spcPts val="600"/>
              </a:spcAft>
            </a:pPr>
            <a:endParaRPr lang="fr-CA" sz="2400" dirty="0">
              <a:solidFill>
                <a:srgbClr val="000000"/>
              </a:solidFill>
            </a:endParaRPr>
          </a:p>
          <a:p>
            <a:pPr>
              <a:lnSpc>
                <a:spcPct val="90000"/>
              </a:lnSpc>
              <a:spcAft>
                <a:spcPts val="600"/>
              </a:spcAft>
            </a:pPr>
            <a:endParaRPr lang="fr-CA" sz="2400" dirty="0">
              <a:solidFill>
                <a:srgbClr val="000000"/>
              </a:solidFill>
            </a:endParaRPr>
          </a:p>
          <a:p>
            <a:pPr>
              <a:lnSpc>
                <a:spcPct val="90000"/>
              </a:lnSpc>
              <a:spcAft>
                <a:spcPts val="600"/>
              </a:spcAft>
            </a:pPr>
            <a:endParaRPr lang="fr-CA" sz="2400" dirty="0">
              <a:solidFill>
                <a:srgbClr val="000000"/>
              </a:solidFill>
            </a:endParaRPr>
          </a:p>
          <a:p>
            <a:pPr>
              <a:lnSpc>
                <a:spcPct val="90000"/>
              </a:lnSpc>
              <a:spcAft>
                <a:spcPts val="600"/>
              </a:spcAft>
            </a:pPr>
            <a:r>
              <a:rPr lang="fr-CA" sz="2400" dirty="0">
                <a:solidFill>
                  <a:srgbClr val="000000"/>
                </a:solidFill>
              </a:rPr>
              <a:t>Lisandre Labrecque-Lebeau, Ph.D. Chercheure en milieu de pratique, CREMIS</a:t>
            </a:r>
          </a:p>
          <a:p>
            <a:pPr>
              <a:lnSpc>
                <a:spcPct val="90000"/>
              </a:lnSpc>
              <a:spcAft>
                <a:spcPts val="600"/>
              </a:spcAft>
            </a:pPr>
            <a:r>
              <a:rPr lang="fr-CA" sz="2400" dirty="0">
                <a:solidFill>
                  <a:srgbClr val="000000"/>
                </a:solidFill>
              </a:rPr>
              <a:t>Professeure associée au département de sciences infirmières, UQO</a:t>
            </a:r>
            <a:r>
              <a:rPr lang="fr-CA" sz="2400" dirty="0">
                <a:solidFill>
                  <a:srgbClr val="000000"/>
                </a:solidFill>
                <a:effectLst/>
              </a:rPr>
              <a:t> </a:t>
            </a:r>
            <a:endParaRPr lang="fr-CA" sz="2400" dirty="0">
              <a:solidFill>
                <a:srgbClr val="000000"/>
              </a:solidFill>
            </a:endParaRPr>
          </a:p>
        </p:txBody>
      </p:sp>
      <p:pic>
        <p:nvPicPr>
          <p:cNvPr id="27" name="Image 26">
            <a:extLst>
              <a:ext uri="{FF2B5EF4-FFF2-40B4-BE49-F238E27FC236}">
                <a16:creationId xmlns:a16="http://schemas.microsoft.com/office/drawing/2014/main" xmlns="" id="{FE1526CA-D8C8-D946-B798-558CFFEC7EF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864348" y="304026"/>
            <a:ext cx="1413510" cy="995680"/>
          </a:xfrm>
          <a:prstGeom prst="rect">
            <a:avLst/>
          </a:prstGeom>
        </p:spPr>
      </p:pic>
      <p:pic>
        <p:nvPicPr>
          <p:cNvPr id="29" name="Image 28">
            <a:extLst>
              <a:ext uri="{FF2B5EF4-FFF2-40B4-BE49-F238E27FC236}">
                <a16:creationId xmlns:a16="http://schemas.microsoft.com/office/drawing/2014/main" xmlns="" id="{897AB7CF-F094-0C42-AE81-84C3FEA1F58A}"/>
              </a:ext>
            </a:extLst>
          </p:cNvPr>
          <p:cNvPicPr/>
          <p:nvPr/>
        </p:nvPicPr>
        <p:blipFill>
          <a:blip r:embed="rId4">
            <a:extLst>
              <a:ext uri="{28A0092B-C50C-407E-A947-70E740481C1C}">
                <a14:useLocalDpi xmlns:a14="http://schemas.microsoft.com/office/drawing/2010/main" val="0"/>
              </a:ext>
            </a:extLst>
          </a:blip>
          <a:stretch>
            <a:fillRect/>
          </a:stretch>
        </p:blipFill>
        <p:spPr>
          <a:xfrm>
            <a:off x="9870376" y="93957"/>
            <a:ext cx="2266950" cy="1167130"/>
          </a:xfrm>
          <a:prstGeom prst="rect">
            <a:avLst/>
          </a:prstGeom>
        </p:spPr>
      </p:pic>
      <p:pic>
        <p:nvPicPr>
          <p:cNvPr id="1026" name="Picture 2" descr="Un nouveau logo et une nouvelle campagne institutionnelle ...">
            <a:extLst>
              <a:ext uri="{FF2B5EF4-FFF2-40B4-BE49-F238E27FC236}">
                <a16:creationId xmlns:a16="http://schemas.microsoft.com/office/drawing/2014/main" xmlns="" id="{617DE682-58F2-F247-815E-BC071C6A78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7730" y="182891"/>
            <a:ext cx="2044101" cy="1022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427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re 1">
            <a:extLst>
              <a:ext uri="{FF2B5EF4-FFF2-40B4-BE49-F238E27FC236}">
                <a16:creationId xmlns:a16="http://schemas.microsoft.com/office/drawing/2014/main" xmlns="" id="{100B6D97-5FBD-B94E-A1FE-FE52E3271482}"/>
              </a:ext>
            </a:extLst>
          </p:cNvPr>
          <p:cNvSpPr>
            <a:spLocks noGrp="1"/>
          </p:cNvSpPr>
          <p:nvPr>
            <p:ph type="title"/>
          </p:nvPr>
        </p:nvSpPr>
        <p:spPr>
          <a:xfrm>
            <a:off x="-881184" y="105272"/>
            <a:ext cx="9833548" cy="1325563"/>
          </a:xfrm>
        </p:spPr>
        <p:txBody>
          <a:bodyPr anchor="b">
            <a:normAutofit/>
          </a:bodyPr>
          <a:lstStyle/>
          <a:p>
            <a:pPr algn="ctr"/>
            <a:r>
              <a:rPr lang="fr-CA" sz="3600" dirty="0">
                <a:solidFill>
                  <a:schemeClr val="tx2"/>
                </a:solidFill>
              </a:rPr>
              <a:t>Plan de la présentation</a:t>
            </a:r>
          </a:p>
        </p:txBody>
      </p:sp>
      <p:grpSp>
        <p:nvGrpSpPr>
          <p:cNvPr id="12" name="Group 11">
            <a:extLst>
              <a:ext uri="{FF2B5EF4-FFF2-40B4-BE49-F238E27FC236}">
                <a16:creationId xmlns:a16="http://schemas.microsoft.com/office/drawing/2014/main" xmlns=""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xmlns=""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Espace réservé du contenu 2">
            <a:extLst>
              <a:ext uri="{FF2B5EF4-FFF2-40B4-BE49-F238E27FC236}">
                <a16:creationId xmlns:a16="http://schemas.microsoft.com/office/drawing/2014/main" xmlns="" id="{87B06058-D623-1247-8150-F427BA810512}"/>
              </a:ext>
            </a:extLst>
          </p:cNvPr>
          <p:cNvSpPr>
            <a:spLocks noGrp="1"/>
          </p:cNvSpPr>
          <p:nvPr>
            <p:ph idx="1"/>
          </p:nvPr>
        </p:nvSpPr>
        <p:spPr>
          <a:xfrm>
            <a:off x="3439005" y="2169325"/>
            <a:ext cx="6801940" cy="3601010"/>
          </a:xfrm>
        </p:spPr>
        <p:txBody>
          <a:bodyPr>
            <a:normAutofit/>
          </a:bodyPr>
          <a:lstStyle/>
          <a:p>
            <a:pPr marL="0" indent="0">
              <a:buNone/>
            </a:pPr>
            <a:r>
              <a:rPr lang="fr-CA" sz="2400" dirty="0">
                <a:solidFill>
                  <a:schemeClr val="tx2"/>
                </a:solidFill>
              </a:rPr>
              <a:t>Problématique et objectif</a:t>
            </a:r>
          </a:p>
          <a:p>
            <a:pPr marL="0" indent="0">
              <a:buNone/>
            </a:pPr>
            <a:r>
              <a:rPr lang="fr-CA" sz="2400" dirty="0">
                <a:solidFill>
                  <a:schemeClr val="tx2"/>
                </a:solidFill>
              </a:rPr>
              <a:t>Sources de données</a:t>
            </a:r>
          </a:p>
          <a:p>
            <a:pPr marL="0" indent="0">
              <a:buNone/>
            </a:pPr>
            <a:r>
              <a:rPr lang="fr-CA" sz="2400" dirty="0">
                <a:solidFill>
                  <a:schemeClr val="tx2"/>
                </a:solidFill>
              </a:rPr>
              <a:t>Qu’est-ce que c’est, « intervenir »?</a:t>
            </a:r>
          </a:p>
          <a:p>
            <a:pPr marL="0" indent="0">
              <a:buNone/>
            </a:pPr>
            <a:r>
              <a:rPr lang="fr-CA" sz="2400" dirty="0">
                <a:solidFill>
                  <a:schemeClr val="tx2"/>
                </a:solidFill>
              </a:rPr>
              <a:t>Du côté des familles…</a:t>
            </a:r>
          </a:p>
          <a:p>
            <a:pPr marL="0" indent="0">
              <a:buNone/>
            </a:pPr>
            <a:r>
              <a:rPr lang="fr-CA" sz="2400" dirty="0">
                <a:solidFill>
                  <a:schemeClr val="tx2"/>
                </a:solidFill>
              </a:rPr>
              <a:t>Du côté des intervenantes…</a:t>
            </a:r>
          </a:p>
          <a:p>
            <a:pPr marL="0" indent="0">
              <a:buNone/>
            </a:pPr>
            <a:r>
              <a:rPr lang="fr-CA" sz="2400" dirty="0">
                <a:solidFill>
                  <a:schemeClr val="tx2"/>
                </a:solidFill>
              </a:rPr>
              <a:t>Des points de consensus</a:t>
            </a:r>
          </a:p>
          <a:p>
            <a:pPr marL="0" indent="0">
              <a:buNone/>
            </a:pPr>
            <a:r>
              <a:rPr lang="fr-CA" sz="2400" dirty="0">
                <a:solidFill>
                  <a:schemeClr val="tx2"/>
                </a:solidFill>
              </a:rPr>
              <a:t>Conclusions</a:t>
            </a:r>
          </a:p>
        </p:txBody>
      </p:sp>
      <p:grpSp>
        <p:nvGrpSpPr>
          <p:cNvPr id="18" name="Group 17">
            <a:extLst>
              <a:ext uri="{FF2B5EF4-FFF2-40B4-BE49-F238E27FC236}">
                <a16:creationId xmlns:a16="http://schemas.microsoft.com/office/drawing/2014/main" xmlns=""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xmlns=""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xmlns=""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xmlns=""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xmlns=""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170699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re 1">
            <a:extLst>
              <a:ext uri="{FF2B5EF4-FFF2-40B4-BE49-F238E27FC236}">
                <a16:creationId xmlns:a16="http://schemas.microsoft.com/office/drawing/2014/main" xmlns="" id="{100B6D97-5FBD-B94E-A1FE-FE52E3271482}"/>
              </a:ext>
            </a:extLst>
          </p:cNvPr>
          <p:cNvSpPr>
            <a:spLocks noGrp="1"/>
          </p:cNvSpPr>
          <p:nvPr>
            <p:ph type="title"/>
          </p:nvPr>
        </p:nvSpPr>
        <p:spPr>
          <a:xfrm>
            <a:off x="-1054380" y="256458"/>
            <a:ext cx="9833548" cy="1325563"/>
          </a:xfrm>
        </p:spPr>
        <p:txBody>
          <a:bodyPr anchor="b">
            <a:normAutofit/>
          </a:bodyPr>
          <a:lstStyle/>
          <a:p>
            <a:pPr algn="ctr"/>
            <a:r>
              <a:rPr lang="en-US" sz="3600" dirty="0">
                <a:solidFill>
                  <a:schemeClr val="tx2"/>
                </a:solidFill>
              </a:rPr>
              <a:t>Problématique</a:t>
            </a:r>
            <a:endParaRPr lang="fr-CA" sz="3600" b="1" dirty="0">
              <a:solidFill>
                <a:schemeClr val="tx2"/>
              </a:solidFill>
            </a:endParaRPr>
          </a:p>
        </p:txBody>
      </p:sp>
      <p:grpSp>
        <p:nvGrpSpPr>
          <p:cNvPr id="12" name="Group 11">
            <a:extLst>
              <a:ext uri="{FF2B5EF4-FFF2-40B4-BE49-F238E27FC236}">
                <a16:creationId xmlns:a16="http://schemas.microsoft.com/office/drawing/2014/main" xmlns=""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xmlns=""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Espace réservé du contenu 2">
            <a:extLst>
              <a:ext uri="{FF2B5EF4-FFF2-40B4-BE49-F238E27FC236}">
                <a16:creationId xmlns:a16="http://schemas.microsoft.com/office/drawing/2014/main" xmlns="" id="{87B06058-D623-1247-8150-F427BA810512}"/>
              </a:ext>
            </a:extLst>
          </p:cNvPr>
          <p:cNvSpPr>
            <a:spLocks noGrp="1"/>
          </p:cNvSpPr>
          <p:nvPr>
            <p:ph idx="1"/>
          </p:nvPr>
        </p:nvSpPr>
        <p:spPr>
          <a:xfrm>
            <a:off x="3457124" y="2440734"/>
            <a:ext cx="6801940" cy="3601010"/>
          </a:xfrm>
        </p:spPr>
        <p:txBody>
          <a:bodyPr>
            <a:normAutofit/>
          </a:bodyPr>
          <a:lstStyle/>
          <a:p>
            <a:endParaRPr lang="fr-CA" sz="2400" dirty="0">
              <a:solidFill>
                <a:schemeClr val="tx2"/>
              </a:solidFill>
            </a:endParaRPr>
          </a:p>
          <a:p>
            <a:r>
              <a:rPr lang="fr-CA" sz="2400" dirty="0">
                <a:solidFill>
                  <a:schemeClr val="tx2"/>
                </a:solidFill>
              </a:rPr>
              <a:t>Réalités des familles avec un enfant avec TSA</a:t>
            </a:r>
          </a:p>
          <a:p>
            <a:r>
              <a:rPr lang="fr-CA" sz="2400" dirty="0">
                <a:solidFill>
                  <a:schemeClr val="tx2"/>
                </a:solidFill>
              </a:rPr>
              <a:t>Intervention « pivot »?</a:t>
            </a:r>
          </a:p>
          <a:p>
            <a:r>
              <a:rPr lang="fr-CA" sz="2400" dirty="0">
                <a:solidFill>
                  <a:schemeClr val="tx2"/>
                </a:solidFill>
              </a:rPr>
              <a:t>Sociologie de l’intervention (Astier, 2007; Ion &amp; Ravon, 2012; Vrancken et Macquet, 2006; Warin, 2016)</a:t>
            </a:r>
          </a:p>
          <a:p>
            <a:endParaRPr lang="fr-CA" sz="2400" dirty="0">
              <a:solidFill>
                <a:schemeClr val="tx2"/>
              </a:solidFill>
            </a:endParaRPr>
          </a:p>
          <a:p>
            <a:endParaRPr lang="fr-CA" sz="2400" dirty="0">
              <a:solidFill>
                <a:schemeClr val="tx2"/>
              </a:solidFill>
            </a:endParaRPr>
          </a:p>
          <a:p>
            <a:endParaRPr lang="fr-CA" sz="2400" dirty="0">
              <a:solidFill>
                <a:schemeClr val="tx2"/>
              </a:solidFill>
            </a:endParaRPr>
          </a:p>
          <a:p>
            <a:endParaRPr lang="fr-CA" sz="1500" dirty="0">
              <a:solidFill>
                <a:schemeClr val="tx2"/>
              </a:solidFill>
            </a:endParaRPr>
          </a:p>
        </p:txBody>
      </p:sp>
      <p:grpSp>
        <p:nvGrpSpPr>
          <p:cNvPr id="18" name="Group 17">
            <a:extLst>
              <a:ext uri="{FF2B5EF4-FFF2-40B4-BE49-F238E27FC236}">
                <a16:creationId xmlns:a16="http://schemas.microsoft.com/office/drawing/2014/main" xmlns=""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xmlns=""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xmlns=""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xmlns=""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xmlns=""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91781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xmlns="" id="{12E5C9A2-9F15-B441-8287-D5A2937DDFC7}"/>
              </a:ext>
            </a:extLst>
          </p:cNvPr>
          <p:cNvSpPr>
            <a:spLocks noGrp="1"/>
          </p:cNvSpPr>
          <p:nvPr>
            <p:ph type="title"/>
          </p:nvPr>
        </p:nvSpPr>
        <p:spPr>
          <a:xfrm>
            <a:off x="640080" y="1243013"/>
            <a:ext cx="3855720" cy="4371974"/>
          </a:xfrm>
        </p:spPr>
        <p:txBody>
          <a:bodyPr>
            <a:normAutofit/>
          </a:bodyPr>
          <a:lstStyle/>
          <a:p>
            <a:r>
              <a:rPr lang="fr-CA" sz="3600" dirty="0">
                <a:solidFill>
                  <a:schemeClr val="tx2"/>
                </a:solidFill>
              </a:rPr>
              <a:t>Objectif général</a:t>
            </a:r>
          </a:p>
        </p:txBody>
      </p:sp>
      <p:sp>
        <p:nvSpPr>
          <p:cNvPr id="3" name="Espace réservé du contenu 2">
            <a:extLst>
              <a:ext uri="{FF2B5EF4-FFF2-40B4-BE49-F238E27FC236}">
                <a16:creationId xmlns:a16="http://schemas.microsoft.com/office/drawing/2014/main" xmlns="" id="{099E8D29-4269-9C4A-A24A-FD26518778F3}"/>
              </a:ext>
            </a:extLst>
          </p:cNvPr>
          <p:cNvSpPr>
            <a:spLocks noGrp="1"/>
          </p:cNvSpPr>
          <p:nvPr>
            <p:ph idx="1"/>
          </p:nvPr>
        </p:nvSpPr>
        <p:spPr>
          <a:xfrm>
            <a:off x="5805110" y="804672"/>
            <a:ext cx="5588314" cy="5230368"/>
          </a:xfrm>
        </p:spPr>
        <p:txBody>
          <a:bodyPr anchor="ctr">
            <a:normAutofit/>
          </a:bodyPr>
          <a:lstStyle/>
          <a:p>
            <a:pPr marL="0" indent="0" algn="just">
              <a:buNone/>
            </a:pPr>
            <a:r>
              <a:rPr lang="fr-CA" sz="2400" dirty="0">
                <a:solidFill>
                  <a:srgbClr val="44536A"/>
                </a:solidFill>
              </a:rPr>
              <a:t>En quoi consiste concrètement la pratique « pivot » et de quelles manières s’y ré/articulent les fonctions classiques de l’intervention sociale?</a:t>
            </a:r>
          </a:p>
        </p:txBody>
      </p:sp>
    </p:spTree>
    <p:extLst>
      <p:ext uri="{BB962C8B-B14F-4D97-AF65-F5344CB8AC3E}">
        <p14:creationId xmlns:p14="http://schemas.microsoft.com/office/powerpoint/2010/main" val="17660103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xmlns="" id="{9A297797-5C89-4791-8204-AB071FA1FB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BA671A48-24C7-344B-B9E9-D6B1097C15F8}"/>
              </a:ext>
            </a:extLst>
          </p:cNvPr>
          <p:cNvSpPr>
            <a:spLocks noGrp="1"/>
          </p:cNvSpPr>
          <p:nvPr>
            <p:ph type="title"/>
          </p:nvPr>
        </p:nvSpPr>
        <p:spPr>
          <a:xfrm>
            <a:off x="544074" y="-454724"/>
            <a:ext cx="4804064" cy="5571065"/>
          </a:xfrm>
        </p:spPr>
        <p:txBody>
          <a:bodyPr>
            <a:normAutofit/>
          </a:bodyPr>
          <a:lstStyle/>
          <a:p>
            <a:r>
              <a:rPr lang="fr-CA" sz="3600" dirty="0">
                <a:solidFill>
                  <a:schemeClr val="tx2"/>
                </a:solidFill>
              </a:rPr>
              <a:t>Sources de données</a:t>
            </a:r>
          </a:p>
        </p:txBody>
      </p:sp>
      <p:sp>
        <p:nvSpPr>
          <p:cNvPr id="27" name="Freeform: Shape 26">
            <a:extLst>
              <a:ext uri="{FF2B5EF4-FFF2-40B4-BE49-F238E27FC236}">
                <a16:creationId xmlns:a16="http://schemas.microsoft.com/office/drawing/2014/main" xmlns="" id="{569BBA9B-8F4E-4D2B-BEFA-41A4754433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xmlns="" id="{851012D1-8033-40B1-9EC0-91390FFC74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35" name="Espace réservé du contenu 2">
            <a:extLst>
              <a:ext uri="{FF2B5EF4-FFF2-40B4-BE49-F238E27FC236}">
                <a16:creationId xmlns:a16="http://schemas.microsoft.com/office/drawing/2014/main" xmlns="" id="{F97C5172-2D5C-4E99-93BA-5A14BD67F462}"/>
              </a:ext>
            </a:extLst>
          </p:cNvPr>
          <p:cNvGraphicFramePr>
            <a:graphicFrameLocks noGrp="1"/>
          </p:cNvGraphicFramePr>
          <p:nvPr>
            <p:ph idx="1"/>
            <p:extLst>
              <p:ext uri="{D42A27DB-BD31-4B8C-83A1-F6EECF244321}">
                <p14:modId xmlns:p14="http://schemas.microsoft.com/office/powerpoint/2010/main" val="1497215674"/>
              </p:ext>
            </p:extLst>
          </p:nvPr>
        </p:nvGraphicFramePr>
        <p:xfrm>
          <a:off x="6090998" y="643467"/>
          <a:ext cx="5457533" cy="5571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1" name="Rectangle 30">
            <a:extLst>
              <a:ext uri="{FF2B5EF4-FFF2-40B4-BE49-F238E27FC236}">
                <a16:creationId xmlns:a16="http://schemas.microsoft.com/office/drawing/2014/main" xmlns=""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xmlns="" id="{D291F021-C45C-4D44-A2B8-A789E386CC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554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6D6306C-ED4F-4AAE-B4A5-EEA6AFAD72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99C1F402-2C41-6A4A-9D05-0E80924670E6}"/>
              </a:ext>
            </a:extLst>
          </p:cNvPr>
          <p:cNvSpPr>
            <a:spLocks noGrp="1"/>
          </p:cNvSpPr>
          <p:nvPr>
            <p:ph type="title"/>
          </p:nvPr>
        </p:nvSpPr>
        <p:spPr>
          <a:xfrm>
            <a:off x="3207971" y="2484072"/>
            <a:ext cx="6366777" cy="742499"/>
          </a:xfrm>
        </p:spPr>
        <p:txBody>
          <a:bodyPr anchor="t">
            <a:normAutofit fontScale="90000"/>
          </a:bodyPr>
          <a:lstStyle/>
          <a:p>
            <a:r>
              <a:rPr lang="fr-CA" sz="3600" dirty="0">
                <a:solidFill>
                  <a:srgbClr val="44536A"/>
                </a:solidFill>
              </a:rPr>
              <a:t>Qu’est-ce que c’est, « intervenir »?</a:t>
            </a:r>
            <a:br>
              <a:rPr lang="fr-CA" sz="3600" dirty="0">
                <a:solidFill>
                  <a:srgbClr val="44536A"/>
                </a:solidFill>
              </a:rPr>
            </a:br>
            <a:endParaRPr lang="fr-CA" sz="3600" dirty="0">
              <a:solidFill>
                <a:srgbClr val="44536A"/>
              </a:solidFill>
            </a:endParaRPr>
          </a:p>
        </p:txBody>
      </p:sp>
      <p:sp>
        <p:nvSpPr>
          <p:cNvPr id="10" name="Rectangle 9">
            <a:extLst>
              <a:ext uri="{FF2B5EF4-FFF2-40B4-BE49-F238E27FC236}">
                <a16:creationId xmlns:a16="http://schemas.microsoft.com/office/drawing/2014/main" xmlns="" id="{0EC5361D-F897-4856-B945-0455A365EB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xmlns="" id="{4508C0C5-2268-42B5-B3C8-4D0899E05F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xmlns="" id="{141ACBDB-38F8-4B34-8183-BD95B4E55A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xmlns="" id="{DE00DB52-3455-4E2F-867B-A6D0516E17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Isosceles Triangle 17">
            <a:extLst>
              <a:ext uri="{FF2B5EF4-FFF2-40B4-BE49-F238E27FC236}">
                <a16:creationId xmlns:a16="http://schemas.microsoft.com/office/drawing/2014/main" xmlns="" id="{9E914C83-E0D8-4953-92D5-169D28CB43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xmlns="" id="{3512E083-F550-46AF-8490-767ECFD00C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512279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0" name="Rectangle 9">
            <a:extLst>
              <a:ext uri="{FF2B5EF4-FFF2-40B4-BE49-F238E27FC236}">
                <a16:creationId xmlns:a16="http://schemas.microsoft.com/office/drawing/2014/main" xmlns=""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rgbClr val="44536A"/>
              </a:solidFill>
            </a:endParaRPr>
          </a:p>
        </p:txBody>
      </p:sp>
      <p:grpSp>
        <p:nvGrpSpPr>
          <p:cNvPr id="12" name="Group 11">
            <a:extLst>
              <a:ext uri="{FF2B5EF4-FFF2-40B4-BE49-F238E27FC236}">
                <a16:creationId xmlns:a16="http://schemas.microsoft.com/office/drawing/2014/main" xmlns=""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4" name="Freeform: Shape 13">
              <a:extLst>
                <a:ext uri="{FF2B5EF4-FFF2-40B4-BE49-F238E27FC236}">
                  <a16:creationId xmlns:a16="http://schemas.microsoft.com/office/drawing/2014/main" xmlns=""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5" name="Freeform: Shape 14">
              <a:extLst>
                <a:ext uri="{FF2B5EF4-FFF2-40B4-BE49-F238E27FC236}">
                  <a16:creationId xmlns:a16="http://schemas.microsoft.com/office/drawing/2014/main" xmlns=""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6" name="Freeform: Shape 15">
              <a:extLst>
                <a:ext uri="{FF2B5EF4-FFF2-40B4-BE49-F238E27FC236}">
                  <a16:creationId xmlns:a16="http://schemas.microsoft.com/office/drawing/2014/main" xmlns=""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grpSp>
        <p:nvGrpSpPr>
          <p:cNvPr id="18" name="Group 17">
            <a:extLst>
              <a:ext uri="{FF2B5EF4-FFF2-40B4-BE49-F238E27FC236}">
                <a16:creationId xmlns:a16="http://schemas.microsoft.com/office/drawing/2014/main" xmlns=""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xmlns=""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0" name="Freeform: Shape 19">
              <a:extLst>
                <a:ext uri="{FF2B5EF4-FFF2-40B4-BE49-F238E27FC236}">
                  <a16:creationId xmlns:a16="http://schemas.microsoft.com/office/drawing/2014/main" xmlns=""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1" name="Freeform: Shape 20">
              <a:extLst>
                <a:ext uri="{FF2B5EF4-FFF2-40B4-BE49-F238E27FC236}">
                  <a16:creationId xmlns:a16="http://schemas.microsoft.com/office/drawing/2014/main" xmlns=""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2" name="Freeform: Shape 21">
              <a:extLst>
                <a:ext uri="{FF2B5EF4-FFF2-40B4-BE49-F238E27FC236}">
                  <a16:creationId xmlns:a16="http://schemas.microsoft.com/office/drawing/2014/main" xmlns=""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sp>
        <p:nvSpPr>
          <p:cNvPr id="2" name="ZoneTexte 1">
            <a:extLst>
              <a:ext uri="{FF2B5EF4-FFF2-40B4-BE49-F238E27FC236}">
                <a16:creationId xmlns:a16="http://schemas.microsoft.com/office/drawing/2014/main" xmlns="" id="{F9E5303C-3F44-AC43-8CD1-1D7D96CBF895}"/>
              </a:ext>
            </a:extLst>
          </p:cNvPr>
          <p:cNvSpPr txBox="1"/>
          <p:nvPr/>
        </p:nvSpPr>
        <p:spPr>
          <a:xfrm>
            <a:off x="6469860" y="1228462"/>
            <a:ext cx="4868598" cy="1200329"/>
          </a:xfrm>
          <a:prstGeom prst="rect">
            <a:avLst/>
          </a:prstGeom>
          <a:noFill/>
        </p:spPr>
        <p:txBody>
          <a:bodyPr wrap="square" rtlCol="0">
            <a:spAutoFit/>
          </a:bodyPr>
          <a:lstStyle/>
          <a:p>
            <a:r>
              <a:rPr lang="fr-CA" i="1" dirty="0"/>
              <a:t>Venir à la maison pour observer l’enfant, son quotidien, ses comportements</a:t>
            </a:r>
            <a:endParaRPr lang="fr-CA" dirty="0"/>
          </a:p>
          <a:p>
            <a:r>
              <a:rPr lang="fr-CA" i="1" dirty="0"/>
              <a:t> </a:t>
            </a:r>
            <a:endParaRPr lang="fr-CA" dirty="0"/>
          </a:p>
          <a:p>
            <a:endParaRPr lang="fr-CA" dirty="0"/>
          </a:p>
        </p:txBody>
      </p:sp>
      <p:sp>
        <p:nvSpPr>
          <p:cNvPr id="3" name="ZoneTexte 2">
            <a:extLst>
              <a:ext uri="{FF2B5EF4-FFF2-40B4-BE49-F238E27FC236}">
                <a16:creationId xmlns:a16="http://schemas.microsoft.com/office/drawing/2014/main" xmlns="" id="{AEBC54A2-B7BA-1645-A2B2-3F931F513346}"/>
              </a:ext>
            </a:extLst>
          </p:cNvPr>
          <p:cNvSpPr txBox="1"/>
          <p:nvPr/>
        </p:nvSpPr>
        <p:spPr>
          <a:xfrm>
            <a:off x="1592619" y="1259599"/>
            <a:ext cx="4217490" cy="1754326"/>
          </a:xfrm>
          <a:prstGeom prst="rect">
            <a:avLst/>
          </a:prstGeom>
          <a:noFill/>
        </p:spPr>
        <p:txBody>
          <a:bodyPr wrap="square" rtlCol="0">
            <a:spAutoFit/>
          </a:bodyPr>
          <a:lstStyle/>
          <a:p>
            <a:pPr algn="r"/>
            <a:endParaRPr lang="fr-CA" i="1" dirty="0"/>
          </a:p>
          <a:p>
            <a:pPr algn="r"/>
            <a:r>
              <a:rPr lang="fr-CA" i="1" dirty="0"/>
              <a:t> </a:t>
            </a:r>
            <a:endParaRPr lang="fr-CA" dirty="0"/>
          </a:p>
          <a:p>
            <a:pPr algn="r"/>
            <a:r>
              <a:rPr lang="fr-CA" i="1" dirty="0"/>
              <a:t>« Se bat » pour </a:t>
            </a:r>
            <a:r>
              <a:rPr lang="fr-CA" dirty="0"/>
              <a:t>a</a:t>
            </a:r>
            <a:r>
              <a:rPr lang="fr-CA" i="1" dirty="0"/>
              <a:t>ller chercher des services</a:t>
            </a:r>
            <a:endParaRPr lang="fr-CA" dirty="0"/>
          </a:p>
          <a:p>
            <a:pPr algn="r"/>
            <a:r>
              <a:rPr lang="fr-CA" i="1" dirty="0"/>
              <a:t> </a:t>
            </a:r>
            <a:endParaRPr lang="fr-CA" dirty="0"/>
          </a:p>
          <a:p>
            <a:pPr algn="r"/>
            <a:endParaRPr lang="fr-CA" dirty="0"/>
          </a:p>
          <a:p>
            <a:endParaRPr lang="fr-CA" dirty="0"/>
          </a:p>
        </p:txBody>
      </p:sp>
      <p:sp>
        <p:nvSpPr>
          <p:cNvPr id="4" name="ZoneTexte 3">
            <a:extLst>
              <a:ext uri="{FF2B5EF4-FFF2-40B4-BE49-F238E27FC236}">
                <a16:creationId xmlns:a16="http://schemas.microsoft.com/office/drawing/2014/main" xmlns="" id="{5221D5A8-425D-124C-8FD0-D7389ABB66B1}"/>
              </a:ext>
            </a:extLst>
          </p:cNvPr>
          <p:cNvSpPr txBox="1"/>
          <p:nvPr/>
        </p:nvSpPr>
        <p:spPr>
          <a:xfrm>
            <a:off x="6381892" y="3874807"/>
            <a:ext cx="4776191" cy="2308324"/>
          </a:xfrm>
          <a:prstGeom prst="rect">
            <a:avLst/>
          </a:prstGeom>
          <a:noFill/>
        </p:spPr>
        <p:txBody>
          <a:bodyPr wrap="square" rtlCol="0">
            <a:spAutoFit/>
          </a:bodyPr>
          <a:lstStyle/>
          <a:p>
            <a:endParaRPr lang="fr-CA" i="1" dirty="0"/>
          </a:p>
          <a:p>
            <a:endParaRPr lang="fr-CA" i="1" dirty="0"/>
          </a:p>
          <a:p>
            <a:endParaRPr lang="fr-CA" i="1" dirty="0"/>
          </a:p>
          <a:p>
            <a:r>
              <a:rPr lang="fr-CA" i="1" dirty="0"/>
              <a:t> </a:t>
            </a:r>
            <a:endParaRPr lang="fr-CA" dirty="0"/>
          </a:p>
          <a:p>
            <a:endParaRPr lang="fr-CA" i="1" dirty="0"/>
          </a:p>
          <a:p>
            <a:endParaRPr lang="fr-CA" i="1" dirty="0"/>
          </a:p>
          <a:p>
            <a:r>
              <a:rPr lang="fr-CA" i="1" dirty="0"/>
              <a:t>Me donne des trucs pour le quotidien</a:t>
            </a:r>
            <a:endParaRPr lang="fr-CA" dirty="0"/>
          </a:p>
          <a:p>
            <a:endParaRPr lang="fr-CA" dirty="0"/>
          </a:p>
        </p:txBody>
      </p:sp>
      <p:sp>
        <p:nvSpPr>
          <p:cNvPr id="6" name="ZoneTexte 5">
            <a:extLst>
              <a:ext uri="{FF2B5EF4-FFF2-40B4-BE49-F238E27FC236}">
                <a16:creationId xmlns:a16="http://schemas.microsoft.com/office/drawing/2014/main" xmlns="" id="{46CE22BE-6CD2-BE40-85D2-24DFBB99ACF8}"/>
              </a:ext>
            </a:extLst>
          </p:cNvPr>
          <p:cNvSpPr txBox="1"/>
          <p:nvPr/>
        </p:nvSpPr>
        <p:spPr>
          <a:xfrm>
            <a:off x="1802607" y="3874807"/>
            <a:ext cx="3919534" cy="1754326"/>
          </a:xfrm>
          <a:prstGeom prst="rect">
            <a:avLst/>
          </a:prstGeom>
          <a:noFill/>
        </p:spPr>
        <p:txBody>
          <a:bodyPr wrap="square" rtlCol="0">
            <a:spAutoFit/>
          </a:bodyPr>
          <a:lstStyle/>
          <a:p>
            <a:pPr algn="r"/>
            <a:endParaRPr lang="fr-CA" i="1" dirty="0"/>
          </a:p>
          <a:p>
            <a:pPr algn="r"/>
            <a:r>
              <a:rPr lang="fr-CA" i="1" dirty="0"/>
              <a:t> </a:t>
            </a:r>
            <a:endParaRPr lang="fr-CA" dirty="0"/>
          </a:p>
          <a:p>
            <a:pPr algn="r"/>
            <a:r>
              <a:rPr lang="fr-CA" i="1" dirty="0"/>
              <a:t>Fait le lien entre ma famille et la garderie, l’école</a:t>
            </a:r>
            <a:endParaRPr lang="fr-CA" dirty="0"/>
          </a:p>
          <a:p>
            <a:pPr algn="r"/>
            <a:r>
              <a:rPr lang="fr-CA" i="1" dirty="0"/>
              <a:t> </a:t>
            </a:r>
            <a:endParaRPr lang="fr-CA" dirty="0"/>
          </a:p>
          <a:p>
            <a:pPr algn="r"/>
            <a:endParaRPr lang="fr-CA" dirty="0"/>
          </a:p>
        </p:txBody>
      </p:sp>
    </p:spTree>
    <p:extLst>
      <p:ext uri="{BB962C8B-B14F-4D97-AF65-F5344CB8AC3E}">
        <p14:creationId xmlns:p14="http://schemas.microsoft.com/office/powerpoint/2010/main" val="1260276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0" name="Rectangle 9">
            <a:extLst>
              <a:ext uri="{FF2B5EF4-FFF2-40B4-BE49-F238E27FC236}">
                <a16:creationId xmlns:a16="http://schemas.microsoft.com/office/drawing/2014/main" xmlns=""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rgbClr val="44536A"/>
              </a:solidFill>
            </a:endParaRPr>
          </a:p>
        </p:txBody>
      </p:sp>
      <p:grpSp>
        <p:nvGrpSpPr>
          <p:cNvPr id="12" name="Group 11">
            <a:extLst>
              <a:ext uri="{FF2B5EF4-FFF2-40B4-BE49-F238E27FC236}">
                <a16:creationId xmlns:a16="http://schemas.microsoft.com/office/drawing/2014/main" xmlns=""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4" name="Freeform: Shape 13">
              <a:extLst>
                <a:ext uri="{FF2B5EF4-FFF2-40B4-BE49-F238E27FC236}">
                  <a16:creationId xmlns:a16="http://schemas.microsoft.com/office/drawing/2014/main" xmlns=""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5" name="Freeform: Shape 14">
              <a:extLst>
                <a:ext uri="{FF2B5EF4-FFF2-40B4-BE49-F238E27FC236}">
                  <a16:creationId xmlns:a16="http://schemas.microsoft.com/office/drawing/2014/main" xmlns=""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6" name="Freeform: Shape 15">
              <a:extLst>
                <a:ext uri="{FF2B5EF4-FFF2-40B4-BE49-F238E27FC236}">
                  <a16:creationId xmlns:a16="http://schemas.microsoft.com/office/drawing/2014/main" xmlns=""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grpSp>
        <p:nvGrpSpPr>
          <p:cNvPr id="18" name="Group 17">
            <a:extLst>
              <a:ext uri="{FF2B5EF4-FFF2-40B4-BE49-F238E27FC236}">
                <a16:creationId xmlns:a16="http://schemas.microsoft.com/office/drawing/2014/main" xmlns=""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xmlns=""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0" name="Freeform: Shape 19">
              <a:extLst>
                <a:ext uri="{FF2B5EF4-FFF2-40B4-BE49-F238E27FC236}">
                  <a16:creationId xmlns:a16="http://schemas.microsoft.com/office/drawing/2014/main" xmlns=""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1" name="Freeform: Shape 20">
              <a:extLst>
                <a:ext uri="{FF2B5EF4-FFF2-40B4-BE49-F238E27FC236}">
                  <a16:creationId xmlns:a16="http://schemas.microsoft.com/office/drawing/2014/main" xmlns=""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2" name="Freeform: Shape 21">
              <a:extLst>
                <a:ext uri="{FF2B5EF4-FFF2-40B4-BE49-F238E27FC236}">
                  <a16:creationId xmlns:a16="http://schemas.microsoft.com/office/drawing/2014/main" xmlns=""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sp>
        <p:nvSpPr>
          <p:cNvPr id="2" name="ZoneTexte 1">
            <a:extLst>
              <a:ext uri="{FF2B5EF4-FFF2-40B4-BE49-F238E27FC236}">
                <a16:creationId xmlns:a16="http://schemas.microsoft.com/office/drawing/2014/main" xmlns="" id="{F9E5303C-3F44-AC43-8CD1-1D7D96CBF895}"/>
              </a:ext>
            </a:extLst>
          </p:cNvPr>
          <p:cNvSpPr txBox="1"/>
          <p:nvPr/>
        </p:nvSpPr>
        <p:spPr>
          <a:xfrm>
            <a:off x="6469860" y="1228462"/>
            <a:ext cx="4868598" cy="1754326"/>
          </a:xfrm>
          <a:prstGeom prst="rect">
            <a:avLst/>
          </a:prstGeom>
          <a:noFill/>
        </p:spPr>
        <p:txBody>
          <a:bodyPr wrap="square" rtlCol="0">
            <a:spAutoFit/>
          </a:bodyPr>
          <a:lstStyle/>
          <a:p>
            <a:r>
              <a:rPr lang="fr-CA" i="1" dirty="0"/>
              <a:t>Venir à la maison pour observer l’enfant, son quotidien, ses comportements</a:t>
            </a:r>
            <a:endParaRPr lang="fr-CA" dirty="0"/>
          </a:p>
          <a:p>
            <a:r>
              <a:rPr lang="fr-CA" i="1" dirty="0"/>
              <a:t> </a:t>
            </a:r>
            <a:endParaRPr lang="fr-CA" dirty="0"/>
          </a:p>
          <a:p>
            <a:r>
              <a:rPr lang="fr-CA" i="1" dirty="0"/>
              <a:t>Identifier les besoins et des objectifs à travailler</a:t>
            </a:r>
            <a:endParaRPr lang="fr-CA" dirty="0"/>
          </a:p>
          <a:p>
            <a:r>
              <a:rPr lang="fr-CA" i="1" dirty="0"/>
              <a:t> </a:t>
            </a:r>
            <a:endParaRPr lang="fr-CA" dirty="0"/>
          </a:p>
          <a:p>
            <a:r>
              <a:rPr lang="fr-CA" i="1" dirty="0"/>
              <a:t>Élaborer un plan d’intervention</a:t>
            </a:r>
            <a:r>
              <a:rPr lang="fr-CA" dirty="0"/>
              <a:t> </a:t>
            </a:r>
          </a:p>
        </p:txBody>
      </p:sp>
      <p:sp>
        <p:nvSpPr>
          <p:cNvPr id="3" name="ZoneTexte 2">
            <a:extLst>
              <a:ext uri="{FF2B5EF4-FFF2-40B4-BE49-F238E27FC236}">
                <a16:creationId xmlns:a16="http://schemas.microsoft.com/office/drawing/2014/main" xmlns="" id="{AEBC54A2-B7BA-1645-A2B2-3F931F513346}"/>
              </a:ext>
            </a:extLst>
          </p:cNvPr>
          <p:cNvSpPr txBox="1"/>
          <p:nvPr/>
        </p:nvSpPr>
        <p:spPr>
          <a:xfrm>
            <a:off x="1592619" y="1259599"/>
            <a:ext cx="4217490" cy="2031325"/>
          </a:xfrm>
          <a:prstGeom prst="rect">
            <a:avLst/>
          </a:prstGeom>
          <a:noFill/>
        </p:spPr>
        <p:txBody>
          <a:bodyPr wrap="square" rtlCol="0">
            <a:spAutoFit/>
          </a:bodyPr>
          <a:lstStyle/>
          <a:p>
            <a:pPr algn="r"/>
            <a:r>
              <a:rPr lang="fr-CA" i="1" dirty="0"/>
              <a:t>Sait à quelles portes aller cogner</a:t>
            </a:r>
            <a:endParaRPr lang="fr-CA" dirty="0"/>
          </a:p>
          <a:p>
            <a:pPr algn="r"/>
            <a:r>
              <a:rPr lang="fr-CA" i="1" dirty="0"/>
              <a:t> </a:t>
            </a:r>
            <a:endParaRPr lang="fr-CA" dirty="0"/>
          </a:p>
          <a:p>
            <a:pPr algn="r"/>
            <a:r>
              <a:rPr lang="fr-CA" i="1" dirty="0"/>
              <a:t>« Se bat » pour </a:t>
            </a:r>
            <a:r>
              <a:rPr lang="fr-CA" dirty="0"/>
              <a:t>a</a:t>
            </a:r>
            <a:r>
              <a:rPr lang="fr-CA" i="1" dirty="0"/>
              <a:t>ller chercher des services</a:t>
            </a:r>
            <a:endParaRPr lang="fr-CA" dirty="0"/>
          </a:p>
          <a:p>
            <a:pPr algn="r"/>
            <a:r>
              <a:rPr lang="fr-CA" i="1" dirty="0"/>
              <a:t> </a:t>
            </a:r>
            <a:endParaRPr lang="fr-CA" dirty="0"/>
          </a:p>
          <a:p>
            <a:pPr algn="r"/>
            <a:r>
              <a:rPr lang="fr-CA" i="1" dirty="0"/>
              <a:t>M’obtient du répit, des subventions, remplit des formulaires, etc.</a:t>
            </a:r>
            <a:endParaRPr lang="fr-CA" dirty="0"/>
          </a:p>
          <a:p>
            <a:endParaRPr lang="fr-CA" dirty="0"/>
          </a:p>
        </p:txBody>
      </p:sp>
      <p:sp>
        <p:nvSpPr>
          <p:cNvPr id="4" name="ZoneTexte 3">
            <a:extLst>
              <a:ext uri="{FF2B5EF4-FFF2-40B4-BE49-F238E27FC236}">
                <a16:creationId xmlns:a16="http://schemas.microsoft.com/office/drawing/2014/main" xmlns="" id="{5221D5A8-425D-124C-8FD0-D7389ABB66B1}"/>
              </a:ext>
            </a:extLst>
          </p:cNvPr>
          <p:cNvSpPr txBox="1"/>
          <p:nvPr/>
        </p:nvSpPr>
        <p:spPr>
          <a:xfrm>
            <a:off x="6381892" y="3874807"/>
            <a:ext cx="4776191" cy="2308324"/>
          </a:xfrm>
          <a:prstGeom prst="rect">
            <a:avLst/>
          </a:prstGeom>
          <a:noFill/>
        </p:spPr>
        <p:txBody>
          <a:bodyPr wrap="square" rtlCol="0">
            <a:spAutoFit/>
          </a:bodyPr>
          <a:lstStyle/>
          <a:p>
            <a:r>
              <a:rPr lang="fr-CA" i="1" dirty="0"/>
              <a:t>M’enseigne comment travailler avec mon enfant, ex. communication</a:t>
            </a:r>
            <a:endParaRPr lang="fr-CA" dirty="0"/>
          </a:p>
          <a:p>
            <a:r>
              <a:rPr lang="fr-CA" i="1" dirty="0"/>
              <a:t> </a:t>
            </a:r>
            <a:endParaRPr lang="fr-CA" dirty="0"/>
          </a:p>
          <a:p>
            <a:r>
              <a:rPr lang="fr-CA" i="1" dirty="0"/>
              <a:t>Me montre comment enseigner des choses à mon enfant, ex. sommeil, repas, propreté</a:t>
            </a:r>
            <a:endParaRPr lang="fr-CA" dirty="0"/>
          </a:p>
          <a:p>
            <a:r>
              <a:rPr lang="fr-CA" i="1" dirty="0"/>
              <a:t> </a:t>
            </a:r>
            <a:endParaRPr lang="fr-CA" dirty="0"/>
          </a:p>
          <a:p>
            <a:r>
              <a:rPr lang="fr-CA" i="1" dirty="0"/>
              <a:t>Me donne des trucs pour le quotidien</a:t>
            </a:r>
            <a:endParaRPr lang="fr-CA" dirty="0"/>
          </a:p>
          <a:p>
            <a:endParaRPr lang="fr-CA" dirty="0"/>
          </a:p>
        </p:txBody>
      </p:sp>
      <p:sp>
        <p:nvSpPr>
          <p:cNvPr id="6" name="ZoneTexte 5">
            <a:extLst>
              <a:ext uri="{FF2B5EF4-FFF2-40B4-BE49-F238E27FC236}">
                <a16:creationId xmlns:a16="http://schemas.microsoft.com/office/drawing/2014/main" xmlns="" id="{46CE22BE-6CD2-BE40-85D2-24DFBB99ACF8}"/>
              </a:ext>
            </a:extLst>
          </p:cNvPr>
          <p:cNvSpPr txBox="1"/>
          <p:nvPr/>
        </p:nvSpPr>
        <p:spPr>
          <a:xfrm>
            <a:off x="1802607" y="3874807"/>
            <a:ext cx="3919534" cy="2308324"/>
          </a:xfrm>
          <a:prstGeom prst="rect">
            <a:avLst/>
          </a:prstGeom>
          <a:noFill/>
        </p:spPr>
        <p:txBody>
          <a:bodyPr wrap="square" rtlCol="0">
            <a:spAutoFit/>
          </a:bodyPr>
          <a:lstStyle/>
          <a:p>
            <a:pPr algn="r"/>
            <a:r>
              <a:rPr lang="fr-CA" i="1" dirty="0"/>
              <a:t>Coordination des soins et services</a:t>
            </a:r>
            <a:endParaRPr lang="fr-CA" dirty="0"/>
          </a:p>
          <a:p>
            <a:pPr algn="r"/>
            <a:r>
              <a:rPr lang="fr-CA" i="1" dirty="0"/>
              <a:t> </a:t>
            </a:r>
            <a:endParaRPr lang="fr-CA" dirty="0"/>
          </a:p>
          <a:p>
            <a:pPr algn="r"/>
            <a:r>
              <a:rPr lang="fr-CA" i="1" dirty="0"/>
              <a:t>Fait le lien entre ma famille et la garderie, l’école</a:t>
            </a:r>
            <a:endParaRPr lang="fr-CA" dirty="0"/>
          </a:p>
          <a:p>
            <a:pPr algn="r"/>
            <a:r>
              <a:rPr lang="fr-CA" i="1" dirty="0"/>
              <a:t> </a:t>
            </a:r>
            <a:endParaRPr lang="fr-CA" dirty="0"/>
          </a:p>
          <a:p>
            <a:pPr algn="r"/>
            <a:r>
              <a:rPr lang="fr-CA" i="1" dirty="0"/>
              <a:t>Organise des réunions avec d’autres intervenants</a:t>
            </a:r>
            <a:endParaRPr lang="fr-CA" dirty="0"/>
          </a:p>
          <a:p>
            <a:pPr algn="r"/>
            <a:endParaRPr lang="fr-CA" dirty="0"/>
          </a:p>
        </p:txBody>
      </p:sp>
    </p:spTree>
    <p:extLst>
      <p:ext uri="{BB962C8B-B14F-4D97-AF65-F5344CB8AC3E}">
        <p14:creationId xmlns:p14="http://schemas.microsoft.com/office/powerpoint/2010/main" val="1213905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0" name="Rectangle 9">
            <a:extLst>
              <a:ext uri="{FF2B5EF4-FFF2-40B4-BE49-F238E27FC236}">
                <a16:creationId xmlns:a16="http://schemas.microsoft.com/office/drawing/2014/main" xmlns=""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rgbClr val="44536A"/>
              </a:solidFill>
            </a:endParaRPr>
          </a:p>
        </p:txBody>
      </p:sp>
      <p:grpSp>
        <p:nvGrpSpPr>
          <p:cNvPr id="12" name="Group 11">
            <a:extLst>
              <a:ext uri="{FF2B5EF4-FFF2-40B4-BE49-F238E27FC236}">
                <a16:creationId xmlns:a16="http://schemas.microsoft.com/office/drawing/2014/main" xmlns=""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4" name="Freeform: Shape 13">
              <a:extLst>
                <a:ext uri="{FF2B5EF4-FFF2-40B4-BE49-F238E27FC236}">
                  <a16:creationId xmlns:a16="http://schemas.microsoft.com/office/drawing/2014/main" xmlns=""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5" name="Freeform: Shape 14">
              <a:extLst>
                <a:ext uri="{FF2B5EF4-FFF2-40B4-BE49-F238E27FC236}">
                  <a16:creationId xmlns:a16="http://schemas.microsoft.com/office/drawing/2014/main" xmlns=""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6" name="Freeform: Shape 15">
              <a:extLst>
                <a:ext uri="{FF2B5EF4-FFF2-40B4-BE49-F238E27FC236}">
                  <a16:creationId xmlns:a16="http://schemas.microsoft.com/office/drawing/2014/main" xmlns=""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grpSp>
        <p:nvGrpSpPr>
          <p:cNvPr id="18" name="Group 17">
            <a:extLst>
              <a:ext uri="{FF2B5EF4-FFF2-40B4-BE49-F238E27FC236}">
                <a16:creationId xmlns:a16="http://schemas.microsoft.com/office/drawing/2014/main" xmlns=""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xmlns=""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0" name="Freeform: Shape 19">
              <a:extLst>
                <a:ext uri="{FF2B5EF4-FFF2-40B4-BE49-F238E27FC236}">
                  <a16:creationId xmlns:a16="http://schemas.microsoft.com/office/drawing/2014/main" xmlns=""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1" name="Freeform: Shape 20">
              <a:extLst>
                <a:ext uri="{FF2B5EF4-FFF2-40B4-BE49-F238E27FC236}">
                  <a16:creationId xmlns:a16="http://schemas.microsoft.com/office/drawing/2014/main" xmlns=""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2" name="Freeform: Shape 21">
              <a:extLst>
                <a:ext uri="{FF2B5EF4-FFF2-40B4-BE49-F238E27FC236}">
                  <a16:creationId xmlns:a16="http://schemas.microsoft.com/office/drawing/2014/main" xmlns=""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cxnSp>
        <p:nvCxnSpPr>
          <p:cNvPr id="23" name="Connecteur droit avec flèche 22">
            <a:extLst>
              <a:ext uri="{FF2B5EF4-FFF2-40B4-BE49-F238E27FC236}">
                <a16:creationId xmlns:a16="http://schemas.microsoft.com/office/drawing/2014/main" xmlns="" id="{97E95090-5EDA-AB4E-9170-583A984F722A}"/>
              </a:ext>
            </a:extLst>
          </p:cNvPr>
          <p:cNvCxnSpPr>
            <a:cxnSpLocks/>
          </p:cNvCxnSpPr>
          <p:nvPr/>
        </p:nvCxnSpPr>
        <p:spPr>
          <a:xfrm flipH="1">
            <a:off x="2380892" y="3429000"/>
            <a:ext cx="7453221" cy="0"/>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xmlns="" id="{F9E5303C-3F44-AC43-8CD1-1D7D96CBF895}"/>
              </a:ext>
            </a:extLst>
          </p:cNvPr>
          <p:cNvSpPr txBox="1"/>
          <p:nvPr/>
        </p:nvSpPr>
        <p:spPr>
          <a:xfrm>
            <a:off x="6469860" y="1228462"/>
            <a:ext cx="4868598" cy="1754326"/>
          </a:xfrm>
          <a:prstGeom prst="rect">
            <a:avLst/>
          </a:prstGeom>
          <a:noFill/>
        </p:spPr>
        <p:txBody>
          <a:bodyPr wrap="square" rtlCol="0">
            <a:spAutoFit/>
          </a:bodyPr>
          <a:lstStyle/>
          <a:p>
            <a:r>
              <a:rPr lang="fr-CA" i="1" dirty="0"/>
              <a:t>Venir à la maison pour observer l’enfant, son quotidien, ses comportements</a:t>
            </a:r>
            <a:endParaRPr lang="fr-CA" dirty="0"/>
          </a:p>
          <a:p>
            <a:r>
              <a:rPr lang="fr-CA" i="1" dirty="0"/>
              <a:t> </a:t>
            </a:r>
            <a:endParaRPr lang="fr-CA" dirty="0"/>
          </a:p>
          <a:p>
            <a:r>
              <a:rPr lang="fr-CA" i="1" dirty="0"/>
              <a:t>Identifier les besoins et des objectifs à travailler</a:t>
            </a:r>
            <a:endParaRPr lang="fr-CA" dirty="0"/>
          </a:p>
          <a:p>
            <a:r>
              <a:rPr lang="fr-CA" i="1" dirty="0"/>
              <a:t> </a:t>
            </a:r>
            <a:endParaRPr lang="fr-CA" dirty="0"/>
          </a:p>
          <a:p>
            <a:r>
              <a:rPr lang="fr-CA" i="1" dirty="0"/>
              <a:t>Élaborer un plan d’intervention</a:t>
            </a:r>
            <a:r>
              <a:rPr lang="fr-CA" dirty="0"/>
              <a:t> </a:t>
            </a:r>
          </a:p>
        </p:txBody>
      </p:sp>
      <p:sp>
        <p:nvSpPr>
          <p:cNvPr id="3" name="ZoneTexte 2">
            <a:extLst>
              <a:ext uri="{FF2B5EF4-FFF2-40B4-BE49-F238E27FC236}">
                <a16:creationId xmlns:a16="http://schemas.microsoft.com/office/drawing/2014/main" xmlns="" id="{AEBC54A2-B7BA-1645-A2B2-3F931F513346}"/>
              </a:ext>
            </a:extLst>
          </p:cNvPr>
          <p:cNvSpPr txBox="1"/>
          <p:nvPr/>
        </p:nvSpPr>
        <p:spPr>
          <a:xfrm>
            <a:off x="1592619" y="1259599"/>
            <a:ext cx="4217490" cy="2031325"/>
          </a:xfrm>
          <a:prstGeom prst="rect">
            <a:avLst/>
          </a:prstGeom>
          <a:noFill/>
        </p:spPr>
        <p:txBody>
          <a:bodyPr wrap="square" rtlCol="0">
            <a:spAutoFit/>
          </a:bodyPr>
          <a:lstStyle/>
          <a:p>
            <a:pPr algn="r"/>
            <a:r>
              <a:rPr lang="fr-CA" i="1" dirty="0"/>
              <a:t>Sait à quelles portes aller cogner</a:t>
            </a:r>
            <a:endParaRPr lang="fr-CA" dirty="0"/>
          </a:p>
          <a:p>
            <a:pPr algn="r"/>
            <a:r>
              <a:rPr lang="fr-CA" i="1" dirty="0"/>
              <a:t> </a:t>
            </a:r>
            <a:endParaRPr lang="fr-CA" dirty="0"/>
          </a:p>
          <a:p>
            <a:pPr algn="r"/>
            <a:r>
              <a:rPr lang="fr-CA" i="1" dirty="0"/>
              <a:t>« Se bat » pour </a:t>
            </a:r>
            <a:r>
              <a:rPr lang="fr-CA" dirty="0"/>
              <a:t>a</a:t>
            </a:r>
            <a:r>
              <a:rPr lang="fr-CA" i="1" dirty="0"/>
              <a:t>ller chercher des services</a:t>
            </a:r>
            <a:endParaRPr lang="fr-CA" dirty="0"/>
          </a:p>
          <a:p>
            <a:pPr algn="r"/>
            <a:r>
              <a:rPr lang="fr-CA" i="1" dirty="0"/>
              <a:t> </a:t>
            </a:r>
            <a:endParaRPr lang="fr-CA" dirty="0"/>
          </a:p>
          <a:p>
            <a:pPr algn="r"/>
            <a:r>
              <a:rPr lang="fr-CA" i="1" dirty="0"/>
              <a:t>M’obtient du répit, des subventions, remplit des formulaires, etc.</a:t>
            </a:r>
            <a:endParaRPr lang="fr-CA" dirty="0"/>
          </a:p>
          <a:p>
            <a:endParaRPr lang="fr-CA" dirty="0"/>
          </a:p>
        </p:txBody>
      </p:sp>
      <p:sp>
        <p:nvSpPr>
          <p:cNvPr id="4" name="ZoneTexte 3">
            <a:extLst>
              <a:ext uri="{FF2B5EF4-FFF2-40B4-BE49-F238E27FC236}">
                <a16:creationId xmlns:a16="http://schemas.microsoft.com/office/drawing/2014/main" xmlns="" id="{5221D5A8-425D-124C-8FD0-D7389ABB66B1}"/>
              </a:ext>
            </a:extLst>
          </p:cNvPr>
          <p:cNvSpPr txBox="1"/>
          <p:nvPr/>
        </p:nvSpPr>
        <p:spPr>
          <a:xfrm>
            <a:off x="6381892" y="3874807"/>
            <a:ext cx="4776191" cy="2308324"/>
          </a:xfrm>
          <a:prstGeom prst="rect">
            <a:avLst/>
          </a:prstGeom>
          <a:noFill/>
        </p:spPr>
        <p:txBody>
          <a:bodyPr wrap="square" rtlCol="0">
            <a:spAutoFit/>
          </a:bodyPr>
          <a:lstStyle/>
          <a:p>
            <a:r>
              <a:rPr lang="fr-CA" i="1" dirty="0"/>
              <a:t>M’enseigne comment travailler avec mon enfant, ex. communication</a:t>
            </a:r>
            <a:endParaRPr lang="fr-CA" dirty="0"/>
          </a:p>
          <a:p>
            <a:r>
              <a:rPr lang="fr-CA" i="1" dirty="0"/>
              <a:t> </a:t>
            </a:r>
            <a:endParaRPr lang="fr-CA" dirty="0"/>
          </a:p>
          <a:p>
            <a:r>
              <a:rPr lang="fr-CA" i="1" dirty="0"/>
              <a:t>Me montre comment enseigner des choses à mon enfant, ex. sommeil, repas, propreté</a:t>
            </a:r>
            <a:endParaRPr lang="fr-CA" dirty="0"/>
          </a:p>
          <a:p>
            <a:r>
              <a:rPr lang="fr-CA" i="1" dirty="0"/>
              <a:t> </a:t>
            </a:r>
            <a:endParaRPr lang="fr-CA" dirty="0"/>
          </a:p>
          <a:p>
            <a:r>
              <a:rPr lang="fr-CA" i="1" dirty="0"/>
              <a:t>Me donne des trucs pour le quotidien</a:t>
            </a:r>
            <a:endParaRPr lang="fr-CA" dirty="0"/>
          </a:p>
          <a:p>
            <a:endParaRPr lang="fr-CA" dirty="0"/>
          </a:p>
        </p:txBody>
      </p:sp>
      <p:sp>
        <p:nvSpPr>
          <p:cNvPr id="6" name="ZoneTexte 5">
            <a:extLst>
              <a:ext uri="{FF2B5EF4-FFF2-40B4-BE49-F238E27FC236}">
                <a16:creationId xmlns:a16="http://schemas.microsoft.com/office/drawing/2014/main" xmlns="" id="{46CE22BE-6CD2-BE40-85D2-24DFBB99ACF8}"/>
              </a:ext>
            </a:extLst>
          </p:cNvPr>
          <p:cNvSpPr txBox="1"/>
          <p:nvPr/>
        </p:nvSpPr>
        <p:spPr>
          <a:xfrm>
            <a:off x="1802607" y="3874807"/>
            <a:ext cx="3919534" cy="2308324"/>
          </a:xfrm>
          <a:prstGeom prst="rect">
            <a:avLst/>
          </a:prstGeom>
          <a:noFill/>
        </p:spPr>
        <p:txBody>
          <a:bodyPr wrap="square" rtlCol="0">
            <a:spAutoFit/>
          </a:bodyPr>
          <a:lstStyle/>
          <a:p>
            <a:pPr algn="r"/>
            <a:r>
              <a:rPr lang="fr-CA" i="1" dirty="0"/>
              <a:t>Coordination des soins et services</a:t>
            </a:r>
            <a:endParaRPr lang="fr-CA" dirty="0"/>
          </a:p>
          <a:p>
            <a:pPr algn="r"/>
            <a:r>
              <a:rPr lang="fr-CA" i="1" dirty="0"/>
              <a:t> </a:t>
            </a:r>
            <a:endParaRPr lang="fr-CA" dirty="0"/>
          </a:p>
          <a:p>
            <a:pPr algn="r"/>
            <a:r>
              <a:rPr lang="fr-CA" i="1" dirty="0"/>
              <a:t>Fait le lien entre ma famille et la garderie, l’école</a:t>
            </a:r>
            <a:endParaRPr lang="fr-CA" dirty="0"/>
          </a:p>
          <a:p>
            <a:pPr algn="r"/>
            <a:r>
              <a:rPr lang="fr-CA" i="1" dirty="0"/>
              <a:t> </a:t>
            </a:r>
            <a:endParaRPr lang="fr-CA" dirty="0"/>
          </a:p>
          <a:p>
            <a:pPr algn="r"/>
            <a:r>
              <a:rPr lang="fr-CA" i="1" dirty="0"/>
              <a:t>Organise des réunions avec d’autres intervenants</a:t>
            </a:r>
            <a:endParaRPr lang="fr-CA" dirty="0"/>
          </a:p>
          <a:p>
            <a:pPr algn="r"/>
            <a:endParaRPr lang="fr-CA" dirty="0"/>
          </a:p>
        </p:txBody>
      </p:sp>
      <p:sp>
        <p:nvSpPr>
          <p:cNvPr id="26" name="ZoneTexte 25">
            <a:extLst>
              <a:ext uri="{FF2B5EF4-FFF2-40B4-BE49-F238E27FC236}">
                <a16:creationId xmlns:a16="http://schemas.microsoft.com/office/drawing/2014/main" xmlns="" id="{7F2CDD4D-9001-0D4D-9455-548207EE8D19}"/>
              </a:ext>
            </a:extLst>
          </p:cNvPr>
          <p:cNvSpPr txBox="1"/>
          <p:nvPr/>
        </p:nvSpPr>
        <p:spPr>
          <a:xfrm>
            <a:off x="533681" y="3198166"/>
            <a:ext cx="1396280" cy="461665"/>
          </a:xfrm>
          <a:prstGeom prst="rect">
            <a:avLst/>
          </a:prstGeom>
          <a:noFill/>
        </p:spPr>
        <p:txBody>
          <a:bodyPr wrap="none" rtlCol="0">
            <a:spAutoFit/>
          </a:bodyPr>
          <a:lstStyle/>
          <a:p>
            <a:r>
              <a:rPr lang="fr-CA" sz="2400" b="1" dirty="0">
                <a:solidFill>
                  <a:srgbClr val="44536A"/>
                </a:solidFill>
              </a:rPr>
              <a:t>Le réseau</a:t>
            </a:r>
          </a:p>
        </p:txBody>
      </p:sp>
      <p:sp>
        <p:nvSpPr>
          <p:cNvPr id="27" name="ZoneTexte 26">
            <a:extLst>
              <a:ext uri="{FF2B5EF4-FFF2-40B4-BE49-F238E27FC236}">
                <a16:creationId xmlns:a16="http://schemas.microsoft.com/office/drawing/2014/main" xmlns="" id="{7BA8AD90-A81F-024A-AB43-28E98788A888}"/>
              </a:ext>
            </a:extLst>
          </p:cNvPr>
          <p:cNvSpPr txBox="1"/>
          <p:nvPr/>
        </p:nvSpPr>
        <p:spPr>
          <a:xfrm>
            <a:off x="10303254" y="3198167"/>
            <a:ext cx="1412438" cy="461665"/>
          </a:xfrm>
          <a:prstGeom prst="rect">
            <a:avLst/>
          </a:prstGeom>
          <a:noFill/>
        </p:spPr>
        <p:txBody>
          <a:bodyPr wrap="none" rtlCol="0">
            <a:spAutoFit/>
          </a:bodyPr>
          <a:lstStyle/>
          <a:p>
            <a:r>
              <a:rPr lang="fr-CA" sz="2400" b="1" dirty="0">
                <a:solidFill>
                  <a:srgbClr val="44536A"/>
                </a:solidFill>
              </a:rPr>
              <a:t>La famille</a:t>
            </a:r>
          </a:p>
        </p:txBody>
      </p:sp>
    </p:spTree>
    <p:extLst>
      <p:ext uri="{BB962C8B-B14F-4D97-AF65-F5344CB8AC3E}">
        <p14:creationId xmlns:p14="http://schemas.microsoft.com/office/powerpoint/2010/main" val="1472039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0" name="Rectangle 9">
            <a:extLst>
              <a:ext uri="{FF2B5EF4-FFF2-40B4-BE49-F238E27FC236}">
                <a16:creationId xmlns:a16="http://schemas.microsoft.com/office/drawing/2014/main" xmlns=""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rgbClr val="44536A"/>
              </a:solidFill>
            </a:endParaRPr>
          </a:p>
        </p:txBody>
      </p:sp>
      <p:grpSp>
        <p:nvGrpSpPr>
          <p:cNvPr id="12" name="Group 11">
            <a:extLst>
              <a:ext uri="{FF2B5EF4-FFF2-40B4-BE49-F238E27FC236}">
                <a16:creationId xmlns:a16="http://schemas.microsoft.com/office/drawing/2014/main" xmlns=""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4" name="Freeform: Shape 13">
              <a:extLst>
                <a:ext uri="{FF2B5EF4-FFF2-40B4-BE49-F238E27FC236}">
                  <a16:creationId xmlns:a16="http://schemas.microsoft.com/office/drawing/2014/main" xmlns=""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5" name="Freeform: Shape 14">
              <a:extLst>
                <a:ext uri="{FF2B5EF4-FFF2-40B4-BE49-F238E27FC236}">
                  <a16:creationId xmlns:a16="http://schemas.microsoft.com/office/drawing/2014/main" xmlns=""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6" name="Freeform: Shape 15">
              <a:extLst>
                <a:ext uri="{FF2B5EF4-FFF2-40B4-BE49-F238E27FC236}">
                  <a16:creationId xmlns:a16="http://schemas.microsoft.com/office/drawing/2014/main" xmlns=""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grpSp>
        <p:nvGrpSpPr>
          <p:cNvPr id="18" name="Group 17">
            <a:extLst>
              <a:ext uri="{FF2B5EF4-FFF2-40B4-BE49-F238E27FC236}">
                <a16:creationId xmlns:a16="http://schemas.microsoft.com/office/drawing/2014/main" xmlns=""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xmlns=""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0" name="Freeform: Shape 19">
              <a:extLst>
                <a:ext uri="{FF2B5EF4-FFF2-40B4-BE49-F238E27FC236}">
                  <a16:creationId xmlns:a16="http://schemas.microsoft.com/office/drawing/2014/main" xmlns=""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1" name="Freeform: Shape 20">
              <a:extLst>
                <a:ext uri="{FF2B5EF4-FFF2-40B4-BE49-F238E27FC236}">
                  <a16:creationId xmlns:a16="http://schemas.microsoft.com/office/drawing/2014/main" xmlns=""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2" name="Freeform: Shape 21">
              <a:extLst>
                <a:ext uri="{FF2B5EF4-FFF2-40B4-BE49-F238E27FC236}">
                  <a16:creationId xmlns:a16="http://schemas.microsoft.com/office/drawing/2014/main" xmlns=""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cxnSp>
        <p:nvCxnSpPr>
          <p:cNvPr id="5" name="Connecteur droit avec flèche 4">
            <a:extLst>
              <a:ext uri="{FF2B5EF4-FFF2-40B4-BE49-F238E27FC236}">
                <a16:creationId xmlns:a16="http://schemas.microsoft.com/office/drawing/2014/main" xmlns="" id="{93D3C29B-51E3-5646-A1C0-92D10122ABEE}"/>
              </a:ext>
            </a:extLst>
          </p:cNvPr>
          <p:cNvCxnSpPr>
            <a:cxnSpLocks/>
          </p:cNvCxnSpPr>
          <p:nvPr/>
        </p:nvCxnSpPr>
        <p:spPr>
          <a:xfrm>
            <a:off x="6096000" y="862642"/>
            <a:ext cx="0" cy="5417388"/>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xmlns="" id="{97E95090-5EDA-AB4E-9170-583A984F722A}"/>
              </a:ext>
            </a:extLst>
          </p:cNvPr>
          <p:cNvCxnSpPr>
            <a:cxnSpLocks/>
          </p:cNvCxnSpPr>
          <p:nvPr/>
        </p:nvCxnSpPr>
        <p:spPr>
          <a:xfrm flipH="1">
            <a:off x="2380892" y="3429000"/>
            <a:ext cx="7453221" cy="0"/>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xmlns="" id="{F9E5303C-3F44-AC43-8CD1-1D7D96CBF895}"/>
              </a:ext>
            </a:extLst>
          </p:cNvPr>
          <p:cNvSpPr txBox="1"/>
          <p:nvPr/>
        </p:nvSpPr>
        <p:spPr>
          <a:xfrm>
            <a:off x="6469860" y="1228462"/>
            <a:ext cx="4868598" cy="1754326"/>
          </a:xfrm>
          <a:prstGeom prst="rect">
            <a:avLst/>
          </a:prstGeom>
          <a:noFill/>
        </p:spPr>
        <p:txBody>
          <a:bodyPr wrap="square" rtlCol="0">
            <a:spAutoFit/>
          </a:bodyPr>
          <a:lstStyle/>
          <a:p>
            <a:r>
              <a:rPr lang="fr-CA" i="1" dirty="0"/>
              <a:t>Venir à la maison pour observer l’enfant, son quotidien, ses comportements</a:t>
            </a:r>
            <a:endParaRPr lang="fr-CA" dirty="0"/>
          </a:p>
          <a:p>
            <a:r>
              <a:rPr lang="fr-CA" i="1" dirty="0"/>
              <a:t> </a:t>
            </a:r>
            <a:endParaRPr lang="fr-CA" dirty="0"/>
          </a:p>
          <a:p>
            <a:r>
              <a:rPr lang="fr-CA" i="1" dirty="0"/>
              <a:t>Identifier les besoins et des objectifs à travailler</a:t>
            </a:r>
            <a:endParaRPr lang="fr-CA" dirty="0"/>
          </a:p>
          <a:p>
            <a:r>
              <a:rPr lang="fr-CA" i="1" dirty="0"/>
              <a:t> </a:t>
            </a:r>
            <a:endParaRPr lang="fr-CA" dirty="0"/>
          </a:p>
          <a:p>
            <a:r>
              <a:rPr lang="fr-CA" i="1" dirty="0"/>
              <a:t>Élaborer un plan d’intervention</a:t>
            </a:r>
            <a:r>
              <a:rPr lang="fr-CA" dirty="0"/>
              <a:t> </a:t>
            </a:r>
          </a:p>
        </p:txBody>
      </p:sp>
      <p:sp>
        <p:nvSpPr>
          <p:cNvPr id="3" name="ZoneTexte 2">
            <a:extLst>
              <a:ext uri="{FF2B5EF4-FFF2-40B4-BE49-F238E27FC236}">
                <a16:creationId xmlns:a16="http://schemas.microsoft.com/office/drawing/2014/main" xmlns="" id="{AEBC54A2-B7BA-1645-A2B2-3F931F513346}"/>
              </a:ext>
            </a:extLst>
          </p:cNvPr>
          <p:cNvSpPr txBox="1"/>
          <p:nvPr/>
        </p:nvSpPr>
        <p:spPr>
          <a:xfrm>
            <a:off x="1592619" y="1259599"/>
            <a:ext cx="4217490" cy="2031325"/>
          </a:xfrm>
          <a:prstGeom prst="rect">
            <a:avLst/>
          </a:prstGeom>
          <a:noFill/>
        </p:spPr>
        <p:txBody>
          <a:bodyPr wrap="square" rtlCol="0">
            <a:spAutoFit/>
          </a:bodyPr>
          <a:lstStyle/>
          <a:p>
            <a:pPr algn="r"/>
            <a:r>
              <a:rPr lang="fr-CA" i="1" dirty="0"/>
              <a:t>Sait à quelles portes aller cogner</a:t>
            </a:r>
            <a:endParaRPr lang="fr-CA" dirty="0"/>
          </a:p>
          <a:p>
            <a:pPr algn="r"/>
            <a:r>
              <a:rPr lang="fr-CA" i="1" dirty="0"/>
              <a:t> </a:t>
            </a:r>
            <a:endParaRPr lang="fr-CA" dirty="0"/>
          </a:p>
          <a:p>
            <a:pPr algn="r"/>
            <a:r>
              <a:rPr lang="fr-CA" i="1" dirty="0"/>
              <a:t>« Se bat » pour </a:t>
            </a:r>
            <a:r>
              <a:rPr lang="fr-CA" dirty="0"/>
              <a:t>a</a:t>
            </a:r>
            <a:r>
              <a:rPr lang="fr-CA" i="1" dirty="0"/>
              <a:t>ller chercher des services</a:t>
            </a:r>
            <a:endParaRPr lang="fr-CA" dirty="0"/>
          </a:p>
          <a:p>
            <a:pPr algn="r"/>
            <a:r>
              <a:rPr lang="fr-CA" i="1" dirty="0"/>
              <a:t> </a:t>
            </a:r>
            <a:endParaRPr lang="fr-CA" dirty="0"/>
          </a:p>
          <a:p>
            <a:pPr algn="r"/>
            <a:r>
              <a:rPr lang="fr-CA" i="1" dirty="0"/>
              <a:t>M’obtient du répit, des subventions, remplit des formulaires, etc.</a:t>
            </a:r>
            <a:endParaRPr lang="fr-CA" dirty="0"/>
          </a:p>
          <a:p>
            <a:endParaRPr lang="fr-CA" dirty="0"/>
          </a:p>
        </p:txBody>
      </p:sp>
      <p:sp>
        <p:nvSpPr>
          <p:cNvPr id="4" name="ZoneTexte 3">
            <a:extLst>
              <a:ext uri="{FF2B5EF4-FFF2-40B4-BE49-F238E27FC236}">
                <a16:creationId xmlns:a16="http://schemas.microsoft.com/office/drawing/2014/main" xmlns="" id="{5221D5A8-425D-124C-8FD0-D7389ABB66B1}"/>
              </a:ext>
            </a:extLst>
          </p:cNvPr>
          <p:cNvSpPr txBox="1"/>
          <p:nvPr/>
        </p:nvSpPr>
        <p:spPr>
          <a:xfrm>
            <a:off x="6381892" y="3874807"/>
            <a:ext cx="4776191" cy="2308324"/>
          </a:xfrm>
          <a:prstGeom prst="rect">
            <a:avLst/>
          </a:prstGeom>
          <a:noFill/>
        </p:spPr>
        <p:txBody>
          <a:bodyPr wrap="square" rtlCol="0">
            <a:spAutoFit/>
          </a:bodyPr>
          <a:lstStyle/>
          <a:p>
            <a:r>
              <a:rPr lang="fr-CA" i="1" dirty="0"/>
              <a:t>M’enseigne comment travailler avec mon enfant, ex. communication</a:t>
            </a:r>
            <a:endParaRPr lang="fr-CA" dirty="0"/>
          </a:p>
          <a:p>
            <a:r>
              <a:rPr lang="fr-CA" i="1" dirty="0"/>
              <a:t> </a:t>
            </a:r>
            <a:endParaRPr lang="fr-CA" dirty="0"/>
          </a:p>
          <a:p>
            <a:r>
              <a:rPr lang="fr-CA" i="1" dirty="0"/>
              <a:t>Me montre comment enseigner des choses à mon enfant, ex. sommeil, repas, propreté</a:t>
            </a:r>
            <a:endParaRPr lang="fr-CA" dirty="0"/>
          </a:p>
          <a:p>
            <a:r>
              <a:rPr lang="fr-CA" i="1" dirty="0"/>
              <a:t> </a:t>
            </a:r>
            <a:endParaRPr lang="fr-CA" dirty="0"/>
          </a:p>
          <a:p>
            <a:r>
              <a:rPr lang="fr-CA" i="1" dirty="0"/>
              <a:t>Me donne des trucs pour le quotidien</a:t>
            </a:r>
            <a:endParaRPr lang="fr-CA" dirty="0"/>
          </a:p>
          <a:p>
            <a:endParaRPr lang="fr-CA" dirty="0"/>
          </a:p>
        </p:txBody>
      </p:sp>
      <p:sp>
        <p:nvSpPr>
          <p:cNvPr id="6" name="ZoneTexte 5">
            <a:extLst>
              <a:ext uri="{FF2B5EF4-FFF2-40B4-BE49-F238E27FC236}">
                <a16:creationId xmlns:a16="http://schemas.microsoft.com/office/drawing/2014/main" xmlns="" id="{46CE22BE-6CD2-BE40-85D2-24DFBB99ACF8}"/>
              </a:ext>
            </a:extLst>
          </p:cNvPr>
          <p:cNvSpPr txBox="1"/>
          <p:nvPr/>
        </p:nvSpPr>
        <p:spPr>
          <a:xfrm>
            <a:off x="1802607" y="3874807"/>
            <a:ext cx="3919534" cy="2308324"/>
          </a:xfrm>
          <a:prstGeom prst="rect">
            <a:avLst/>
          </a:prstGeom>
          <a:noFill/>
        </p:spPr>
        <p:txBody>
          <a:bodyPr wrap="square" rtlCol="0">
            <a:spAutoFit/>
          </a:bodyPr>
          <a:lstStyle/>
          <a:p>
            <a:pPr algn="r"/>
            <a:r>
              <a:rPr lang="fr-CA" i="1" dirty="0"/>
              <a:t>Coordination des soins et services</a:t>
            </a:r>
            <a:endParaRPr lang="fr-CA" dirty="0"/>
          </a:p>
          <a:p>
            <a:pPr algn="r"/>
            <a:r>
              <a:rPr lang="fr-CA" i="1" dirty="0"/>
              <a:t> </a:t>
            </a:r>
            <a:endParaRPr lang="fr-CA" dirty="0"/>
          </a:p>
          <a:p>
            <a:pPr algn="r"/>
            <a:r>
              <a:rPr lang="fr-CA" i="1" dirty="0"/>
              <a:t>Fait le lien entre ma famille et la garderie, l’école</a:t>
            </a:r>
            <a:endParaRPr lang="fr-CA" dirty="0"/>
          </a:p>
          <a:p>
            <a:pPr algn="r"/>
            <a:r>
              <a:rPr lang="fr-CA" i="1" dirty="0"/>
              <a:t> </a:t>
            </a:r>
            <a:endParaRPr lang="fr-CA" dirty="0"/>
          </a:p>
          <a:p>
            <a:pPr algn="r"/>
            <a:r>
              <a:rPr lang="fr-CA" i="1" dirty="0"/>
              <a:t>Organise des réunions avec d’autres intervenants</a:t>
            </a:r>
            <a:endParaRPr lang="fr-CA" dirty="0"/>
          </a:p>
          <a:p>
            <a:pPr algn="r"/>
            <a:endParaRPr lang="fr-CA" dirty="0"/>
          </a:p>
        </p:txBody>
      </p:sp>
      <p:sp>
        <p:nvSpPr>
          <p:cNvPr id="24" name="ZoneTexte 23">
            <a:extLst>
              <a:ext uri="{FF2B5EF4-FFF2-40B4-BE49-F238E27FC236}">
                <a16:creationId xmlns:a16="http://schemas.microsoft.com/office/drawing/2014/main" xmlns="" id="{C8EBD266-B6CA-184F-9ACC-C22221586705}"/>
              </a:ext>
            </a:extLst>
          </p:cNvPr>
          <p:cNvSpPr txBox="1"/>
          <p:nvPr/>
        </p:nvSpPr>
        <p:spPr>
          <a:xfrm>
            <a:off x="4794431" y="223907"/>
            <a:ext cx="2290114" cy="461665"/>
          </a:xfrm>
          <a:prstGeom prst="rect">
            <a:avLst/>
          </a:prstGeom>
          <a:noFill/>
        </p:spPr>
        <p:txBody>
          <a:bodyPr wrap="none" rtlCol="0">
            <a:spAutoFit/>
          </a:bodyPr>
          <a:lstStyle/>
          <a:p>
            <a:r>
              <a:rPr lang="fr-CA" sz="2400" b="1" dirty="0">
                <a:solidFill>
                  <a:srgbClr val="44536A"/>
                </a:solidFill>
              </a:rPr>
              <a:t>Travailler « sur »</a:t>
            </a:r>
          </a:p>
        </p:txBody>
      </p:sp>
      <p:sp>
        <p:nvSpPr>
          <p:cNvPr id="25" name="ZoneTexte 24">
            <a:extLst>
              <a:ext uri="{FF2B5EF4-FFF2-40B4-BE49-F238E27FC236}">
                <a16:creationId xmlns:a16="http://schemas.microsoft.com/office/drawing/2014/main" xmlns="" id="{B681EE9E-FAEF-0C40-9D5B-A6BBC003F2EA}"/>
              </a:ext>
            </a:extLst>
          </p:cNvPr>
          <p:cNvSpPr txBox="1"/>
          <p:nvPr/>
        </p:nvSpPr>
        <p:spPr>
          <a:xfrm>
            <a:off x="4794431" y="6280030"/>
            <a:ext cx="2467214" cy="461665"/>
          </a:xfrm>
          <a:prstGeom prst="rect">
            <a:avLst/>
          </a:prstGeom>
          <a:noFill/>
        </p:spPr>
        <p:txBody>
          <a:bodyPr wrap="none" rtlCol="0">
            <a:spAutoFit/>
          </a:bodyPr>
          <a:lstStyle/>
          <a:p>
            <a:r>
              <a:rPr lang="fr-CA" sz="2400" b="1" dirty="0">
                <a:solidFill>
                  <a:srgbClr val="44536A"/>
                </a:solidFill>
              </a:rPr>
              <a:t>Travailler « avec »</a:t>
            </a:r>
          </a:p>
        </p:txBody>
      </p:sp>
      <p:sp>
        <p:nvSpPr>
          <p:cNvPr id="26" name="ZoneTexte 25">
            <a:extLst>
              <a:ext uri="{FF2B5EF4-FFF2-40B4-BE49-F238E27FC236}">
                <a16:creationId xmlns:a16="http://schemas.microsoft.com/office/drawing/2014/main" xmlns="" id="{7F2CDD4D-9001-0D4D-9455-548207EE8D19}"/>
              </a:ext>
            </a:extLst>
          </p:cNvPr>
          <p:cNvSpPr txBox="1"/>
          <p:nvPr/>
        </p:nvSpPr>
        <p:spPr>
          <a:xfrm>
            <a:off x="533681" y="3198166"/>
            <a:ext cx="1396280" cy="461665"/>
          </a:xfrm>
          <a:prstGeom prst="rect">
            <a:avLst/>
          </a:prstGeom>
          <a:noFill/>
        </p:spPr>
        <p:txBody>
          <a:bodyPr wrap="none" rtlCol="0">
            <a:spAutoFit/>
          </a:bodyPr>
          <a:lstStyle/>
          <a:p>
            <a:r>
              <a:rPr lang="fr-CA" sz="2400" b="1" dirty="0">
                <a:solidFill>
                  <a:srgbClr val="44536A"/>
                </a:solidFill>
              </a:rPr>
              <a:t>Le réseau</a:t>
            </a:r>
          </a:p>
        </p:txBody>
      </p:sp>
      <p:sp>
        <p:nvSpPr>
          <p:cNvPr id="27" name="ZoneTexte 26">
            <a:extLst>
              <a:ext uri="{FF2B5EF4-FFF2-40B4-BE49-F238E27FC236}">
                <a16:creationId xmlns:a16="http://schemas.microsoft.com/office/drawing/2014/main" xmlns="" id="{7BA8AD90-A81F-024A-AB43-28E98788A888}"/>
              </a:ext>
            </a:extLst>
          </p:cNvPr>
          <p:cNvSpPr txBox="1"/>
          <p:nvPr/>
        </p:nvSpPr>
        <p:spPr>
          <a:xfrm>
            <a:off x="10303254" y="3198167"/>
            <a:ext cx="1412438" cy="461665"/>
          </a:xfrm>
          <a:prstGeom prst="rect">
            <a:avLst/>
          </a:prstGeom>
          <a:noFill/>
        </p:spPr>
        <p:txBody>
          <a:bodyPr wrap="none" rtlCol="0">
            <a:spAutoFit/>
          </a:bodyPr>
          <a:lstStyle/>
          <a:p>
            <a:r>
              <a:rPr lang="fr-CA" sz="2400" b="1" dirty="0">
                <a:solidFill>
                  <a:srgbClr val="44536A"/>
                </a:solidFill>
              </a:rPr>
              <a:t>La famille</a:t>
            </a:r>
          </a:p>
        </p:txBody>
      </p:sp>
    </p:spTree>
    <p:extLst>
      <p:ext uri="{BB962C8B-B14F-4D97-AF65-F5344CB8AC3E}">
        <p14:creationId xmlns:p14="http://schemas.microsoft.com/office/powerpoint/2010/main" val="719206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0" name="Rectangle 9">
            <a:extLst>
              <a:ext uri="{FF2B5EF4-FFF2-40B4-BE49-F238E27FC236}">
                <a16:creationId xmlns:a16="http://schemas.microsoft.com/office/drawing/2014/main" xmlns=""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rgbClr val="44536A"/>
              </a:solidFill>
            </a:endParaRPr>
          </a:p>
        </p:txBody>
      </p:sp>
      <p:grpSp>
        <p:nvGrpSpPr>
          <p:cNvPr id="12" name="Group 11">
            <a:extLst>
              <a:ext uri="{FF2B5EF4-FFF2-40B4-BE49-F238E27FC236}">
                <a16:creationId xmlns:a16="http://schemas.microsoft.com/office/drawing/2014/main" xmlns=""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4" name="Freeform: Shape 13">
              <a:extLst>
                <a:ext uri="{FF2B5EF4-FFF2-40B4-BE49-F238E27FC236}">
                  <a16:creationId xmlns:a16="http://schemas.microsoft.com/office/drawing/2014/main" xmlns=""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5" name="Freeform: Shape 14">
              <a:extLst>
                <a:ext uri="{FF2B5EF4-FFF2-40B4-BE49-F238E27FC236}">
                  <a16:creationId xmlns:a16="http://schemas.microsoft.com/office/drawing/2014/main" xmlns=""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16" name="Freeform: Shape 15">
              <a:extLst>
                <a:ext uri="{FF2B5EF4-FFF2-40B4-BE49-F238E27FC236}">
                  <a16:creationId xmlns:a16="http://schemas.microsoft.com/office/drawing/2014/main" xmlns=""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grpSp>
        <p:nvGrpSpPr>
          <p:cNvPr id="18" name="Group 17">
            <a:extLst>
              <a:ext uri="{FF2B5EF4-FFF2-40B4-BE49-F238E27FC236}">
                <a16:creationId xmlns:a16="http://schemas.microsoft.com/office/drawing/2014/main" xmlns=""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xmlns=""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0" name="Freeform: Shape 19">
              <a:extLst>
                <a:ext uri="{FF2B5EF4-FFF2-40B4-BE49-F238E27FC236}">
                  <a16:creationId xmlns:a16="http://schemas.microsoft.com/office/drawing/2014/main" xmlns=""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1" name="Freeform: Shape 20">
              <a:extLst>
                <a:ext uri="{FF2B5EF4-FFF2-40B4-BE49-F238E27FC236}">
                  <a16:creationId xmlns:a16="http://schemas.microsoft.com/office/drawing/2014/main" xmlns=""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sp>
          <p:nvSpPr>
            <p:cNvPr id="22" name="Freeform: Shape 21">
              <a:extLst>
                <a:ext uri="{FF2B5EF4-FFF2-40B4-BE49-F238E27FC236}">
                  <a16:creationId xmlns:a16="http://schemas.microsoft.com/office/drawing/2014/main" xmlns=""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4536A"/>
                </a:solidFill>
              </a:endParaRPr>
            </a:p>
          </p:txBody>
        </p:sp>
      </p:grpSp>
      <p:cxnSp>
        <p:nvCxnSpPr>
          <p:cNvPr id="5" name="Connecteur droit avec flèche 4">
            <a:extLst>
              <a:ext uri="{FF2B5EF4-FFF2-40B4-BE49-F238E27FC236}">
                <a16:creationId xmlns:a16="http://schemas.microsoft.com/office/drawing/2014/main" xmlns="" id="{93D3C29B-51E3-5646-A1C0-92D10122ABEE}"/>
              </a:ext>
            </a:extLst>
          </p:cNvPr>
          <p:cNvCxnSpPr>
            <a:cxnSpLocks/>
          </p:cNvCxnSpPr>
          <p:nvPr/>
        </p:nvCxnSpPr>
        <p:spPr>
          <a:xfrm>
            <a:off x="6096000" y="862642"/>
            <a:ext cx="0" cy="5417388"/>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xmlns="" id="{50C1A9B7-F7C9-2F4D-8EDB-56D3C6F1C798}"/>
              </a:ext>
            </a:extLst>
          </p:cNvPr>
          <p:cNvSpPr txBox="1"/>
          <p:nvPr/>
        </p:nvSpPr>
        <p:spPr>
          <a:xfrm>
            <a:off x="4794431" y="223907"/>
            <a:ext cx="2290114" cy="461665"/>
          </a:xfrm>
          <a:prstGeom prst="rect">
            <a:avLst/>
          </a:prstGeom>
          <a:noFill/>
        </p:spPr>
        <p:txBody>
          <a:bodyPr wrap="none" rtlCol="0">
            <a:spAutoFit/>
          </a:bodyPr>
          <a:lstStyle/>
          <a:p>
            <a:r>
              <a:rPr lang="fr-CA" sz="2400" b="1" dirty="0">
                <a:solidFill>
                  <a:srgbClr val="44536A"/>
                </a:solidFill>
              </a:rPr>
              <a:t>Travailler « sur »</a:t>
            </a:r>
          </a:p>
        </p:txBody>
      </p:sp>
      <p:sp>
        <p:nvSpPr>
          <p:cNvPr id="7" name="ZoneTexte 6">
            <a:extLst>
              <a:ext uri="{FF2B5EF4-FFF2-40B4-BE49-F238E27FC236}">
                <a16:creationId xmlns:a16="http://schemas.microsoft.com/office/drawing/2014/main" xmlns="" id="{5B270662-BA41-FC47-96CB-2B1B57ECDADF}"/>
              </a:ext>
            </a:extLst>
          </p:cNvPr>
          <p:cNvSpPr txBox="1"/>
          <p:nvPr/>
        </p:nvSpPr>
        <p:spPr>
          <a:xfrm>
            <a:off x="4794431" y="6280030"/>
            <a:ext cx="2467214" cy="461665"/>
          </a:xfrm>
          <a:prstGeom prst="rect">
            <a:avLst/>
          </a:prstGeom>
          <a:noFill/>
        </p:spPr>
        <p:txBody>
          <a:bodyPr wrap="none" rtlCol="0">
            <a:spAutoFit/>
          </a:bodyPr>
          <a:lstStyle/>
          <a:p>
            <a:r>
              <a:rPr lang="fr-CA" sz="2400" b="1" dirty="0">
                <a:solidFill>
                  <a:srgbClr val="44536A"/>
                </a:solidFill>
              </a:rPr>
              <a:t>Travailler « avec »</a:t>
            </a:r>
          </a:p>
        </p:txBody>
      </p:sp>
      <p:cxnSp>
        <p:nvCxnSpPr>
          <p:cNvPr id="23" name="Connecteur droit avec flèche 22">
            <a:extLst>
              <a:ext uri="{FF2B5EF4-FFF2-40B4-BE49-F238E27FC236}">
                <a16:creationId xmlns:a16="http://schemas.microsoft.com/office/drawing/2014/main" xmlns="" id="{97E95090-5EDA-AB4E-9170-583A984F722A}"/>
              </a:ext>
            </a:extLst>
          </p:cNvPr>
          <p:cNvCxnSpPr>
            <a:cxnSpLocks/>
          </p:cNvCxnSpPr>
          <p:nvPr/>
        </p:nvCxnSpPr>
        <p:spPr>
          <a:xfrm flipH="1">
            <a:off x="2380892" y="3429000"/>
            <a:ext cx="7453221" cy="0"/>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xmlns="" id="{CA3AA8A1-88FF-A14C-859E-DF025AD506D2}"/>
              </a:ext>
            </a:extLst>
          </p:cNvPr>
          <p:cNvSpPr txBox="1"/>
          <p:nvPr/>
        </p:nvSpPr>
        <p:spPr>
          <a:xfrm>
            <a:off x="10303254" y="3198167"/>
            <a:ext cx="1412438" cy="461665"/>
          </a:xfrm>
          <a:prstGeom prst="rect">
            <a:avLst/>
          </a:prstGeom>
          <a:noFill/>
        </p:spPr>
        <p:txBody>
          <a:bodyPr wrap="none" rtlCol="0">
            <a:spAutoFit/>
          </a:bodyPr>
          <a:lstStyle/>
          <a:p>
            <a:r>
              <a:rPr lang="fr-CA" sz="2400" b="1" dirty="0">
                <a:solidFill>
                  <a:srgbClr val="44536A"/>
                </a:solidFill>
              </a:rPr>
              <a:t>La famille</a:t>
            </a:r>
          </a:p>
        </p:txBody>
      </p:sp>
      <p:sp>
        <p:nvSpPr>
          <p:cNvPr id="28" name="ZoneTexte 27">
            <a:extLst>
              <a:ext uri="{FF2B5EF4-FFF2-40B4-BE49-F238E27FC236}">
                <a16:creationId xmlns:a16="http://schemas.microsoft.com/office/drawing/2014/main" xmlns="" id="{5C84A05B-240A-D347-8286-3C58777F0696}"/>
              </a:ext>
            </a:extLst>
          </p:cNvPr>
          <p:cNvSpPr txBox="1"/>
          <p:nvPr/>
        </p:nvSpPr>
        <p:spPr>
          <a:xfrm>
            <a:off x="533681" y="3198166"/>
            <a:ext cx="1396280" cy="461665"/>
          </a:xfrm>
          <a:prstGeom prst="rect">
            <a:avLst/>
          </a:prstGeom>
          <a:noFill/>
        </p:spPr>
        <p:txBody>
          <a:bodyPr wrap="none" rtlCol="0">
            <a:spAutoFit/>
          </a:bodyPr>
          <a:lstStyle/>
          <a:p>
            <a:r>
              <a:rPr lang="fr-CA" sz="2400" b="1" dirty="0">
                <a:solidFill>
                  <a:srgbClr val="44536A"/>
                </a:solidFill>
              </a:rPr>
              <a:t>Le réseau</a:t>
            </a:r>
          </a:p>
        </p:txBody>
      </p:sp>
      <p:sp>
        <p:nvSpPr>
          <p:cNvPr id="24" name="ZoneTexte 23">
            <a:extLst>
              <a:ext uri="{FF2B5EF4-FFF2-40B4-BE49-F238E27FC236}">
                <a16:creationId xmlns:a16="http://schemas.microsoft.com/office/drawing/2014/main" xmlns="" id="{7330D687-D070-D94D-B671-71465D89A085}"/>
              </a:ext>
            </a:extLst>
          </p:cNvPr>
          <p:cNvSpPr txBox="1"/>
          <p:nvPr/>
        </p:nvSpPr>
        <p:spPr>
          <a:xfrm>
            <a:off x="3211506" y="2145452"/>
            <a:ext cx="2408673" cy="838691"/>
          </a:xfrm>
          <a:prstGeom prst="rect">
            <a:avLst/>
          </a:prstGeom>
          <a:noFill/>
        </p:spPr>
        <p:txBody>
          <a:bodyPr wrap="none" rtlCol="0">
            <a:spAutoFit/>
          </a:bodyPr>
          <a:lstStyle/>
          <a:p>
            <a:pPr algn="ctr">
              <a:spcBef>
                <a:spcPts val="600"/>
              </a:spcBef>
              <a:spcAft>
                <a:spcPts val="900"/>
              </a:spcAft>
            </a:pPr>
            <a:r>
              <a:rPr lang="fr-CA" dirty="0">
                <a:solidFill>
                  <a:srgbClr val="44536A"/>
                </a:solidFill>
              </a:rPr>
              <a:t>Plaidoyer et promotion </a:t>
            </a:r>
          </a:p>
          <a:p>
            <a:pPr algn="ctr">
              <a:spcBef>
                <a:spcPts val="600"/>
              </a:spcBef>
              <a:spcAft>
                <a:spcPts val="900"/>
              </a:spcAft>
            </a:pPr>
            <a:r>
              <a:rPr lang="fr-CA" dirty="0">
                <a:solidFill>
                  <a:srgbClr val="44536A"/>
                </a:solidFill>
              </a:rPr>
              <a:t>des intérêts</a:t>
            </a:r>
          </a:p>
        </p:txBody>
      </p:sp>
      <p:sp>
        <p:nvSpPr>
          <p:cNvPr id="25" name="ZoneTexte 24">
            <a:extLst>
              <a:ext uri="{FF2B5EF4-FFF2-40B4-BE49-F238E27FC236}">
                <a16:creationId xmlns:a16="http://schemas.microsoft.com/office/drawing/2014/main" xmlns="" id="{7033F8F2-A4FC-B546-9620-C548A2169006}"/>
              </a:ext>
            </a:extLst>
          </p:cNvPr>
          <p:cNvSpPr txBox="1"/>
          <p:nvPr/>
        </p:nvSpPr>
        <p:spPr>
          <a:xfrm>
            <a:off x="7003380" y="2106360"/>
            <a:ext cx="1632498" cy="1231106"/>
          </a:xfrm>
          <a:prstGeom prst="rect">
            <a:avLst/>
          </a:prstGeom>
          <a:noFill/>
        </p:spPr>
        <p:txBody>
          <a:bodyPr wrap="none" rtlCol="0">
            <a:spAutoFit/>
          </a:bodyPr>
          <a:lstStyle/>
          <a:p>
            <a:pPr algn="ctr">
              <a:spcBef>
                <a:spcPts val="600"/>
              </a:spcBef>
              <a:spcAft>
                <a:spcPts val="900"/>
              </a:spcAft>
            </a:pPr>
            <a:r>
              <a:rPr lang="fr-CA" dirty="0">
                <a:solidFill>
                  <a:srgbClr val="44536A"/>
                </a:solidFill>
              </a:rPr>
              <a:t>Observation et </a:t>
            </a:r>
          </a:p>
          <a:p>
            <a:pPr algn="ctr">
              <a:spcBef>
                <a:spcPts val="600"/>
              </a:spcBef>
              <a:spcAft>
                <a:spcPts val="900"/>
              </a:spcAft>
            </a:pPr>
            <a:r>
              <a:rPr lang="fr-CA" dirty="0">
                <a:solidFill>
                  <a:srgbClr val="44536A"/>
                </a:solidFill>
              </a:rPr>
              <a:t>évaluation</a:t>
            </a:r>
          </a:p>
          <a:p>
            <a:endParaRPr lang="fr-CA" dirty="0">
              <a:solidFill>
                <a:srgbClr val="44536A"/>
              </a:solidFill>
            </a:endParaRPr>
          </a:p>
        </p:txBody>
      </p:sp>
      <p:sp>
        <p:nvSpPr>
          <p:cNvPr id="26" name="ZoneTexte 25">
            <a:extLst>
              <a:ext uri="{FF2B5EF4-FFF2-40B4-BE49-F238E27FC236}">
                <a16:creationId xmlns:a16="http://schemas.microsoft.com/office/drawing/2014/main" xmlns="" id="{0FCCE938-A285-E644-B9C4-A364D7DC4486}"/>
              </a:ext>
            </a:extLst>
          </p:cNvPr>
          <p:cNvSpPr txBox="1"/>
          <p:nvPr/>
        </p:nvSpPr>
        <p:spPr>
          <a:xfrm>
            <a:off x="3095117" y="4030137"/>
            <a:ext cx="2779159" cy="838691"/>
          </a:xfrm>
          <a:prstGeom prst="rect">
            <a:avLst/>
          </a:prstGeom>
          <a:noFill/>
        </p:spPr>
        <p:txBody>
          <a:bodyPr wrap="none" rtlCol="0">
            <a:spAutoFit/>
          </a:bodyPr>
          <a:lstStyle/>
          <a:p>
            <a:pPr algn="ctr">
              <a:spcBef>
                <a:spcPts val="600"/>
              </a:spcBef>
              <a:spcAft>
                <a:spcPts val="900"/>
              </a:spcAft>
            </a:pPr>
            <a:r>
              <a:rPr lang="fr-CA" dirty="0">
                <a:solidFill>
                  <a:srgbClr val="44536A"/>
                </a:solidFill>
              </a:rPr>
              <a:t>Arrimage des interventions </a:t>
            </a:r>
          </a:p>
          <a:p>
            <a:pPr algn="ctr">
              <a:spcBef>
                <a:spcPts val="600"/>
              </a:spcBef>
              <a:spcAft>
                <a:spcPts val="900"/>
              </a:spcAft>
            </a:pPr>
            <a:r>
              <a:rPr lang="fr-CA" dirty="0">
                <a:solidFill>
                  <a:srgbClr val="44536A"/>
                </a:solidFill>
              </a:rPr>
              <a:t>et services</a:t>
            </a:r>
          </a:p>
        </p:txBody>
      </p:sp>
      <p:sp>
        <p:nvSpPr>
          <p:cNvPr id="33" name="ZoneTexte 32">
            <a:extLst>
              <a:ext uri="{FF2B5EF4-FFF2-40B4-BE49-F238E27FC236}">
                <a16:creationId xmlns:a16="http://schemas.microsoft.com/office/drawing/2014/main" xmlns="" id="{D3E8094E-2843-A845-A65C-47F5624D6A8D}"/>
              </a:ext>
            </a:extLst>
          </p:cNvPr>
          <p:cNvSpPr txBox="1"/>
          <p:nvPr/>
        </p:nvSpPr>
        <p:spPr>
          <a:xfrm>
            <a:off x="6733692" y="4030137"/>
            <a:ext cx="2206117" cy="838691"/>
          </a:xfrm>
          <a:prstGeom prst="rect">
            <a:avLst/>
          </a:prstGeom>
          <a:noFill/>
        </p:spPr>
        <p:txBody>
          <a:bodyPr wrap="none" rtlCol="0">
            <a:spAutoFit/>
          </a:bodyPr>
          <a:lstStyle/>
          <a:p>
            <a:pPr algn="ctr">
              <a:spcBef>
                <a:spcPts val="600"/>
              </a:spcBef>
              <a:spcAft>
                <a:spcPts val="900"/>
              </a:spcAft>
            </a:pPr>
            <a:r>
              <a:rPr lang="fr-CA" dirty="0">
                <a:solidFill>
                  <a:srgbClr val="44536A"/>
                </a:solidFill>
              </a:rPr>
              <a:t>Coaching et outillage </a:t>
            </a:r>
          </a:p>
          <a:p>
            <a:pPr algn="ctr">
              <a:spcBef>
                <a:spcPts val="600"/>
              </a:spcBef>
              <a:spcAft>
                <a:spcPts val="900"/>
              </a:spcAft>
            </a:pPr>
            <a:r>
              <a:rPr lang="fr-CA" dirty="0">
                <a:solidFill>
                  <a:srgbClr val="44536A"/>
                </a:solidFill>
              </a:rPr>
              <a:t>parental</a:t>
            </a:r>
            <a:endParaRPr lang="fr-CA" dirty="0">
              <a:solidFill>
                <a:srgbClr val="44536A"/>
              </a:solidFill>
              <a:latin typeface="Calibri Light" panose="020F03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90156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889C5E17-24D0-4696-A3C5-A2261FB455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6929B58F-2358-44CC-ACE5-EF1BD3C6C8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re 1">
            <a:extLst>
              <a:ext uri="{FF2B5EF4-FFF2-40B4-BE49-F238E27FC236}">
                <a16:creationId xmlns:a16="http://schemas.microsoft.com/office/drawing/2014/main" xmlns="" id="{779F7BEA-AE66-5040-9D9D-DEB20DD4F844}"/>
              </a:ext>
            </a:extLst>
          </p:cNvPr>
          <p:cNvSpPr>
            <a:spLocks noGrp="1"/>
          </p:cNvSpPr>
          <p:nvPr>
            <p:ph type="title"/>
          </p:nvPr>
        </p:nvSpPr>
        <p:spPr>
          <a:xfrm>
            <a:off x="804672" y="1243013"/>
            <a:ext cx="3855720" cy="4371974"/>
          </a:xfrm>
        </p:spPr>
        <p:txBody>
          <a:bodyPr>
            <a:normAutofit/>
          </a:bodyPr>
          <a:lstStyle/>
          <a:p>
            <a:r>
              <a:rPr lang="fr-CA" sz="3600" dirty="0">
                <a:solidFill>
                  <a:schemeClr val="tx2"/>
                </a:solidFill>
              </a:rPr>
              <a:t>Du côté des familles…</a:t>
            </a:r>
          </a:p>
        </p:txBody>
      </p:sp>
      <p:grpSp>
        <p:nvGrpSpPr>
          <p:cNvPr id="12" name="Group 11">
            <a:extLst>
              <a:ext uri="{FF2B5EF4-FFF2-40B4-BE49-F238E27FC236}">
                <a16:creationId xmlns:a16="http://schemas.microsoft.com/office/drawing/2014/main" xmlns="" id="{09DA5303-A1AF-4830-806C-51FCD96188B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897348" y="5285"/>
            <a:ext cx="7294653" cy="6858000"/>
            <a:chOff x="4897348" y="-5799"/>
            <a:chExt cx="7294653" cy="6858000"/>
          </a:xfrm>
        </p:grpSpPr>
        <p:sp>
          <p:nvSpPr>
            <p:cNvPr id="13" name="Freeform: Shape 12">
              <a:extLst>
                <a:ext uri="{FF2B5EF4-FFF2-40B4-BE49-F238E27FC236}">
                  <a16:creationId xmlns:a16="http://schemas.microsoft.com/office/drawing/2014/main" xmlns="" id="{4FAAA8C8-4EB7-45F1-BF24-3EF0F4DC44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897348" y="-5798"/>
              <a:ext cx="7294652" cy="6857999"/>
            </a:xfrm>
            <a:custGeom>
              <a:avLst/>
              <a:gdLst>
                <a:gd name="connsiteX0" fmla="*/ 7294652 w 7294652"/>
                <a:gd name="connsiteY0" fmla="*/ 6063030 h 6857999"/>
                <a:gd name="connsiteX1" fmla="*/ 7294652 w 7294652"/>
                <a:gd name="connsiteY1" fmla="*/ 6857999 h 6857999"/>
                <a:gd name="connsiteX2" fmla="*/ 6248575 w 7294652"/>
                <a:gd name="connsiteY2" fmla="*/ 6857999 h 6857999"/>
                <a:gd name="connsiteX3" fmla="*/ 6477898 w 7294652"/>
                <a:gd name="connsiteY3" fmla="*/ 6700973 h 6857999"/>
                <a:gd name="connsiteX4" fmla="*/ 6647884 w 7294652"/>
                <a:gd name="connsiteY4" fmla="*/ 6572752 h 6857999"/>
                <a:gd name="connsiteX5" fmla="*/ 6817698 w 7294652"/>
                <a:gd name="connsiteY5" fmla="*/ 6440235 h 6857999"/>
                <a:gd name="connsiteX6" fmla="*/ 7161451 w 7294652"/>
                <a:gd name="connsiteY6" fmla="*/ 6165232 h 6857999"/>
                <a:gd name="connsiteX7" fmla="*/ 1673436 w 7294652"/>
                <a:gd name="connsiteY7" fmla="*/ 0 h 6857999"/>
                <a:gd name="connsiteX8" fmla="*/ 2394951 w 7294652"/>
                <a:gd name="connsiteY8" fmla="*/ 0 h 6857999"/>
                <a:gd name="connsiteX9" fmla="*/ 2244659 w 7294652"/>
                <a:gd name="connsiteY9" fmla="*/ 100763 h 6857999"/>
                <a:gd name="connsiteX10" fmla="*/ 1743903 w 7294652"/>
                <a:gd name="connsiteY10" fmla="*/ 498975 h 6857999"/>
                <a:gd name="connsiteX11" fmla="*/ 1163821 w 7294652"/>
                <a:gd name="connsiteY11" fmla="*/ 1121514 h 6857999"/>
                <a:gd name="connsiteX12" fmla="*/ 704911 w 7294652"/>
                <a:gd name="connsiteY12" fmla="*/ 1837036 h 6857999"/>
                <a:gd name="connsiteX13" fmla="*/ 393472 w 7294652"/>
                <a:gd name="connsiteY13" fmla="*/ 2627669 h 6857999"/>
                <a:gd name="connsiteX14" fmla="*/ 280032 w 7294652"/>
                <a:gd name="connsiteY14" fmla="*/ 3472097 h 6857999"/>
                <a:gd name="connsiteX15" fmla="*/ 327813 w 7294652"/>
                <a:gd name="connsiteY15" fmla="*/ 3884602 h 6857999"/>
                <a:gd name="connsiteX16" fmla="*/ 469096 w 7294652"/>
                <a:gd name="connsiteY16" fmla="*/ 4270809 h 6857999"/>
                <a:gd name="connsiteX17" fmla="*/ 567581 w 7294652"/>
                <a:gd name="connsiteY17" fmla="*/ 4452482 h 6857999"/>
                <a:gd name="connsiteX18" fmla="*/ 680677 w 7294652"/>
                <a:gd name="connsiteY18" fmla="*/ 4628484 h 6857999"/>
                <a:gd name="connsiteX19" fmla="*/ 941928 w 7294652"/>
                <a:gd name="connsiteY19" fmla="*/ 4968628 h 6857999"/>
                <a:gd name="connsiteX20" fmla="*/ 1224665 w 7294652"/>
                <a:gd name="connsiteY20" fmla="*/ 5311349 h 6857999"/>
                <a:gd name="connsiteX21" fmla="*/ 1365259 w 7294652"/>
                <a:gd name="connsiteY21" fmla="*/ 5490273 h 6857999"/>
                <a:gd name="connsiteX22" fmla="*/ 1432808 w 7294652"/>
                <a:gd name="connsiteY22" fmla="*/ 5577931 h 6857999"/>
                <a:gd name="connsiteX23" fmla="*/ 1498980 w 7294652"/>
                <a:gd name="connsiteY23" fmla="*/ 5662148 h 6857999"/>
                <a:gd name="connsiteX24" fmla="*/ 2067548 w 7294652"/>
                <a:gd name="connsiteY24" fmla="*/ 6283312 h 6857999"/>
                <a:gd name="connsiteX25" fmla="*/ 2369879 w 7294652"/>
                <a:gd name="connsiteY25" fmla="*/ 6562782 h 6857999"/>
                <a:gd name="connsiteX26" fmla="*/ 2686645 w 7294652"/>
                <a:gd name="connsiteY26" fmla="*/ 6820598 h 6857999"/>
                <a:gd name="connsiteX27" fmla="*/ 2738907 w 7294652"/>
                <a:gd name="connsiteY27" fmla="*/ 6857999 h 6857999"/>
                <a:gd name="connsiteX28" fmla="*/ 1731787 w 7294652"/>
                <a:gd name="connsiteY28" fmla="*/ 6857999 h 6857999"/>
                <a:gd name="connsiteX29" fmla="*/ 1607949 w 7294652"/>
                <a:gd name="connsiteY29" fmla="*/ 6732770 h 6857999"/>
                <a:gd name="connsiteX30" fmla="*/ 1309057 w 7294652"/>
                <a:gd name="connsiteY30" fmla="*/ 6370109 h 6857999"/>
                <a:gd name="connsiteX31" fmla="*/ 1048147 w 7294652"/>
                <a:gd name="connsiteY31" fmla="*/ 5986138 h 6857999"/>
                <a:gd name="connsiteX32" fmla="*/ 987131 w 7294652"/>
                <a:gd name="connsiteY32" fmla="*/ 5888512 h 6857999"/>
                <a:gd name="connsiteX33" fmla="*/ 928866 w 7294652"/>
                <a:gd name="connsiteY33" fmla="*/ 5793463 h 6857999"/>
                <a:gd name="connsiteX34" fmla="*/ 813708 w 7294652"/>
                <a:gd name="connsiteY34" fmla="*/ 5609556 h 6857999"/>
                <a:gd name="connsiteX35" fmla="*/ 574972 w 7294652"/>
                <a:gd name="connsiteY35" fmla="*/ 5231598 h 6857999"/>
                <a:gd name="connsiteX36" fmla="*/ 342424 w 7294652"/>
                <a:gd name="connsiteY36" fmla="*/ 4834048 h 6857999"/>
                <a:gd name="connsiteX37" fmla="*/ 237579 w 7294652"/>
                <a:gd name="connsiteY37" fmla="*/ 4623500 h 6857999"/>
                <a:gd name="connsiteX38" fmla="*/ 148373 w 7294652"/>
                <a:gd name="connsiteY38" fmla="*/ 4404356 h 6857999"/>
                <a:gd name="connsiteX39" fmla="*/ 79623 w 7294652"/>
                <a:gd name="connsiteY39" fmla="*/ 4175762 h 6857999"/>
                <a:gd name="connsiteX40" fmla="*/ 54185 w 7294652"/>
                <a:gd name="connsiteY40" fmla="*/ 4059229 h 6857999"/>
                <a:gd name="connsiteX41" fmla="*/ 43013 w 7294652"/>
                <a:gd name="connsiteY41" fmla="*/ 4000790 h 6857999"/>
                <a:gd name="connsiteX42" fmla="*/ 33734 w 7294652"/>
                <a:gd name="connsiteY42" fmla="*/ 3942180 h 6857999"/>
                <a:gd name="connsiteX43" fmla="*/ 45 w 7294652"/>
                <a:gd name="connsiteY43" fmla="*/ 3472097 h 6857999"/>
                <a:gd name="connsiteX44" fmla="*/ 95436 w 7294652"/>
                <a:gd name="connsiteY44" fmla="*/ 2557372 h 6857999"/>
                <a:gd name="connsiteX45" fmla="*/ 382126 w 7294652"/>
                <a:gd name="connsiteY45" fmla="*/ 1680799 h 6857999"/>
                <a:gd name="connsiteX46" fmla="*/ 1457043 w 7294652"/>
                <a:gd name="connsiteY46" fmla="*/ 1921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294652" h="6857999">
                  <a:moveTo>
                    <a:pt x="7294652" y="6063030"/>
                  </a:moveTo>
                  <a:lnTo>
                    <a:pt x="7294652" y="6857999"/>
                  </a:lnTo>
                  <a:lnTo>
                    <a:pt x="6248575" y="6857999"/>
                  </a:lnTo>
                  <a:lnTo>
                    <a:pt x="6477898" y="6700973"/>
                  </a:lnTo>
                  <a:cubicBezTo>
                    <a:pt x="6534790" y="6659378"/>
                    <a:pt x="6591336" y="6616237"/>
                    <a:pt x="6647884" y="6572752"/>
                  </a:cubicBezTo>
                  <a:cubicBezTo>
                    <a:pt x="6704432" y="6529268"/>
                    <a:pt x="6761151" y="6485095"/>
                    <a:pt x="6817698" y="6440235"/>
                  </a:cubicBezTo>
                  <a:lnTo>
                    <a:pt x="7161451" y="6165232"/>
                  </a:lnTo>
                  <a:close/>
                  <a:moveTo>
                    <a:pt x="1673436" y="0"/>
                  </a:moveTo>
                  <a:lnTo>
                    <a:pt x="2394951" y="0"/>
                  </a:lnTo>
                  <a:lnTo>
                    <a:pt x="2244659" y="100763"/>
                  </a:lnTo>
                  <a:cubicBezTo>
                    <a:pt x="2071051" y="224086"/>
                    <a:pt x="1903860" y="356975"/>
                    <a:pt x="1743903" y="498975"/>
                  </a:cubicBezTo>
                  <a:cubicBezTo>
                    <a:pt x="1533218" y="689638"/>
                    <a:pt x="1339146" y="897902"/>
                    <a:pt x="1163821" y="1121514"/>
                  </a:cubicBezTo>
                  <a:cubicBezTo>
                    <a:pt x="988284" y="1344764"/>
                    <a:pt x="834608" y="1584376"/>
                    <a:pt x="704911" y="1837036"/>
                  </a:cubicBezTo>
                  <a:cubicBezTo>
                    <a:pt x="573950" y="2089059"/>
                    <a:pt x="469577" y="2354041"/>
                    <a:pt x="393472" y="2627669"/>
                  </a:cubicBezTo>
                  <a:cubicBezTo>
                    <a:pt x="318269" y="2902842"/>
                    <a:pt x="280119" y="3186833"/>
                    <a:pt x="280032" y="3472097"/>
                  </a:cubicBezTo>
                  <a:cubicBezTo>
                    <a:pt x="280349" y="3610956"/>
                    <a:pt x="296380" y="3749334"/>
                    <a:pt x="327813" y="3884602"/>
                  </a:cubicBezTo>
                  <a:cubicBezTo>
                    <a:pt x="360878" y="4018046"/>
                    <a:pt x="408244" y="4147540"/>
                    <a:pt x="469096" y="4270809"/>
                  </a:cubicBezTo>
                  <a:cubicBezTo>
                    <a:pt x="499175" y="4332511"/>
                    <a:pt x="532347" y="4393012"/>
                    <a:pt x="567581" y="4452482"/>
                  </a:cubicBezTo>
                  <a:cubicBezTo>
                    <a:pt x="602815" y="4511953"/>
                    <a:pt x="641144" y="4570562"/>
                    <a:pt x="680677" y="4628484"/>
                  </a:cubicBezTo>
                  <a:cubicBezTo>
                    <a:pt x="760771" y="4743985"/>
                    <a:pt x="849802" y="4856048"/>
                    <a:pt x="941928" y="4968628"/>
                  </a:cubicBezTo>
                  <a:cubicBezTo>
                    <a:pt x="1034055" y="5081206"/>
                    <a:pt x="1130994" y="5193958"/>
                    <a:pt x="1224665" y="5311349"/>
                  </a:cubicBezTo>
                  <a:cubicBezTo>
                    <a:pt x="1271987" y="5369787"/>
                    <a:pt x="1318853" y="5429429"/>
                    <a:pt x="1365259" y="5490273"/>
                  </a:cubicBezTo>
                  <a:lnTo>
                    <a:pt x="1432808" y="5577931"/>
                  </a:lnTo>
                  <a:cubicBezTo>
                    <a:pt x="1454979" y="5605947"/>
                    <a:pt x="1476121" y="5634821"/>
                    <a:pt x="1498980" y="5662148"/>
                  </a:cubicBezTo>
                  <a:cubicBezTo>
                    <a:pt x="1676323" y="5880038"/>
                    <a:pt x="1866158" y="6087441"/>
                    <a:pt x="2067548" y="6283312"/>
                  </a:cubicBezTo>
                  <a:cubicBezTo>
                    <a:pt x="2166203" y="6379907"/>
                    <a:pt x="2266974" y="6473064"/>
                    <a:pt x="2369879" y="6562782"/>
                  </a:cubicBezTo>
                  <a:cubicBezTo>
                    <a:pt x="2473005" y="6652331"/>
                    <a:pt x="2577677" y="6738957"/>
                    <a:pt x="2686645" y="6820598"/>
                  </a:cubicBezTo>
                  <a:lnTo>
                    <a:pt x="2738907" y="6857999"/>
                  </a:lnTo>
                  <a:lnTo>
                    <a:pt x="1731787" y="6857999"/>
                  </a:lnTo>
                  <a:lnTo>
                    <a:pt x="1607949" y="6732770"/>
                  </a:lnTo>
                  <a:cubicBezTo>
                    <a:pt x="1501232" y="6617903"/>
                    <a:pt x="1401421" y="6496799"/>
                    <a:pt x="1309057" y="6370109"/>
                  </a:cubicBezTo>
                  <a:cubicBezTo>
                    <a:pt x="1217103" y="6244469"/>
                    <a:pt x="1129618" y="6116590"/>
                    <a:pt x="1048147" y="5986138"/>
                  </a:cubicBezTo>
                  <a:cubicBezTo>
                    <a:pt x="1027179" y="5953825"/>
                    <a:pt x="1007414" y="5920996"/>
                    <a:pt x="987131" y="5888512"/>
                  </a:cubicBezTo>
                  <a:lnTo>
                    <a:pt x="928866" y="5793463"/>
                  </a:lnTo>
                  <a:cubicBezTo>
                    <a:pt x="891568" y="5732276"/>
                    <a:pt x="852725" y="5671260"/>
                    <a:pt x="813708" y="5609556"/>
                  </a:cubicBezTo>
                  <a:lnTo>
                    <a:pt x="574972" y="5231598"/>
                  </a:lnTo>
                  <a:cubicBezTo>
                    <a:pt x="495221" y="5103551"/>
                    <a:pt x="416158" y="4971549"/>
                    <a:pt x="342424" y="4834048"/>
                  </a:cubicBezTo>
                  <a:cubicBezTo>
                    <a:pt x="305641" y="4765298"/>
                    <a:pt x="270236" y="4695343"/>
                    <a:pt x="237579" y="4623500"/>
                  </a:cubicBezTo>
                  <a:cubicBezTo>
                    <a:pt x="204922" y="4551655"/>
                    <a:pt x="175187" y="4478607"/>
                    <a:pt x="148373" y="4404356"/>
                  </a:cubicBezTo>
                  <a:cubicBezTo>
                    <a:pt x="121561" y="4330107"/>
                    <a:pt x="99046" y="4252934"/>
                    <a:pt x="79623" y="4175762"/>
                  </a:cubicBezTo>
                  <a:cubicBezTo>
                    <a:pt x="70514" y="4136916"/>
                    <a:pt x="61577" y="4098245"/>
                    <a:pt x="54185" y="4059229"/>
                  </a:cubicBezTo>
                  <a:lnTo>
                    <a:pt x="43013" y="4000790"/>
                  </a:lnTo>
                  <a:lnTo>
                    <a:pt x="33734" y="3942180"/>
                  </a:lnTo>
                  <a:cubicBezTo>
                    <a:pt x="10461" y="3786581"/>
                    <a:pt x="-801" y="3629416"/>
                    <a:pt x="45" y="3472097"/>
                  </a:cubicBezTo>
                  <a:cubicBezTo>
                    <a:pt x="863" y="3164748"/>
                    <a:pt x="32824" y="2858275"/>
                    <a:pt x="95436" y="2557372"/>
                  </a:cubicBezTo>
                  <a:cubicBezTo>
                    <a:pt x="157549" y="2255281"/>
                    <a:pt x="253728" y="1961216"/>
                    <a:pt x="382126" y="1680799"/>
                  </a:cubicBezTo>
                  <a:cubicBezTo>
                    <a:pt x="639940" y="1120482"/>
                    <a:pt x="1015492" y="619117"/>
                    <a:pt x="1457043" y="1921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xmlns="" id="{A77FC097-E4F2-4A45-82E8-3808FA553C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900650" y="-5799"/>
              <a:ext cx="7291350" cy="6858000"/>
            </a:xfrm>
            <a:custGeom>
              <a:avLst/>
              <a:gdLst>
                <a:gd name="connsiteX0" fmla="*/ 7291350 w 7291350"/>
                <a:gd name="connsiteY0" fmla="*/ 5718699 h 6858000"/>
                <a:gd name="connsiteX1" fmla="*/ 7291350 w 7291350"/>
                <a:gd name="connsiteY1" fmla="*/ 6806115 h 6858000"/>
                <a:gd name="connsiteX2" fmla="*/ 7224124 w 7291350"/>
                <a:gd name="connsiteY2" fmla="*/ 6858000 h 6858000"/>
                <a:gd name="connsiteX3" fmla="*/ 5607142 w 7291350"/>
                <a:gd name="connsiteY3" fmla="*/ 6858000 h 6858000"/>
                <a:gd name="connsiteX4" fmla="*/ 5736072 w 7291350"/>
                <a:gd name="connsiteY4" fmla="*/ 6801170 h 6858000"/>
                <a:gd name="connsiteX5" fmla="*/ 6949826 w 7291350"/>
                <a:gd name="connsiteY5" fmla="*/ 5983707 h 6858000"/>
                <a:gd name="connsiteX6" fmla="*/ 7220703 w 7291350"/>
                <a:gd name="connsiteY6" fmla="*/ 5773675 h 6858000"/>
                <a:gd name="connsiteX7" fmla="*/ 7218419 w 7291350"/>
                <a:gd name="connsiteY7" fmla="*/ 0 h 6858000"/>
                <a:gd name="connsiteX8" fmla="*/ 7291350 w 7291350"/>
                <a:gd name="connsiteY8" fmla="*/ 0 h 6858000"/>
                <a:gd name="connsiteX9" fmla="*/ 7291350 w 7291350"/>
                <a:gd name="connsiteY9" fmla="*/ 50138 h 6858000"/>
                <a:gd name="connsiteX10" fmla="*/ 1797607 w 7291350"/>
                <a:gd name="connsiteY10" fmla="*/ 0 h 6858000"/>
                <a:gd name="connsiteX11" fmla="*/ 3385676 w 7291350"/>
                <a:gd name="connsiteY11" fmla="*/ 0 h 6858000"/>
                <a:gd name="connsiteX12" fmla="*/ 3360567 w 7291350"/>
                <a:gd name="connsiteY12" fmla="*/ 11552 h 6858000"/>
                <a:gd name="connsiteX13" fmla="*/ 2267395 w 7291350"/>
                <a:gd name="connsiteY13" fmla="*/ 725831 h 6858000"/>
                <a:gd name="connsiteX14" fmla="*/ 1234074 w 7291350"/>
                <a:gd name="connsiteY14" fmla="*/ 2007171 h 6858000"/>
                <a:gd name="connsiteX15" fmla="*/ 859383 w 7291350"/>
                <a:gd name="connsiteY15" fmla="*/ 3498372 h 6858000"/>
                <a:gd name="connsiteX16" fmla="*/ 1479513 w 7291350"/>
                <a:gd name="connsiteY16" fmla="*/ 4883182 h 6858000"/>
                <a:gd name="connsiteX17" fmla="*/ 1791985 w 7291350"/>
                <a:gd name="connsiteY17" fmla="*/ 5322671 h 6858000"/>
                <a:gd name="connsiteX18" fmla="*/ 3397295 w 7291350"/>
                <a:gd name="connsiteY18" fmla="*/ 6784567 h 6858000"/>
                <a:gd name="connsiteX19" fmla="*/ 3590446 w 7291350"/>
                <a:gd name="connsiteY19" fmla="*/ 6858000 h 6858000"/>
                <a:gd name="connsiteX20" fmla="*/ 1970757 w 7291350"/>
                <a:gd name="connsiteY20" fmla="*/ 6858000 h 6858000"/>
                <a:gd name="connsiteX21" fmla="*/ 1735872 w 7291350"/>
                <a:gd name="connsiteY21" fmla="*/ 6627685 h 6858000"/>
                <a:gd name="connsiteX22" fmla="*/ 1080932 w 7291350"/>
                <a:gd name="connsiteY22" fmla="*/ 5805127 h 6858000"/>
                <a:gd name="connsiteX23" fmla="*/ 0 w 7291350"/>
                <a:gd name="connsiteY23" fmla="*/ 3498372 h 6858000"/>
                <a:gd name="connsiteX24" fmla="*/ 1708174 w 7291350"/>
                <a:gd name="connsiteY24"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91350" h="6858000">
                  <a:moveTo>
                    <a:pt x="7291350" y="5718699"/>
                  </a:moveTo>
                  <a:lnTo>
                    <a:pt x="7291350" y="6806115"/>
                  </a:lnTo>
                  <a:lnTo>
                    <a:pt x="7224124" y="6858000"/>
                  </a:lnTo>
                  <a:lnTo>
                    <a:pt x="5607142" y="6858000"/>
                  </a:lnTo>
                  <a:lnTo>
                    <a:pt x="5736072" y="6801170"/>
                  </a:lnTo>
                  <a:cubicBezTo>
                    <a:pt x="6122313" y="6616106"/>
                    <a:pt x="6503069" y="6332805"/>
                    <a:pt x="6949826" y="5983707"/>
                  </a:cubicBezTo>
                  <a:cubicBezTo>
                    <a:pt x="7041094" y="5912378"/>
                    <a:pt x="7132358" y="5842426"/>
                    <a:pt x="7220703" y="5773675"/>
                  </a:cubicBezTo>
                  <a:close/>
                  <a:moveTo>
                    <a:pt x="7218419" y="0"/>
                  </a:moveTo>
                  <a:lnTo>
                    <a:pt x="7291350" y="0"/>
                  </a:lnTo>
                  <a:lnTo>
                    <a:pt x="7291350" y="50138"/>
                  </a:lnTo>
                  <a:close/>
                  <a:moveTo>
                    <a:pt x="1797607" y="0"/>
                  </a:moveTo>
                  <a:lnTo>
                    <a:pt x="3385676" y="0"/>
                  </a:lnTo>
                  <a:lnTo>
                    <a:pt x="3360567" y="11552"/>
                  </a:lnTo>
                  <a:cubicBezTo>
                    <a:pt x="2968013" y="202286"/>
                    <a:pt x="2600620" y="442170"/>
                    <a:pt x="2267395" y="725831"/>
                  </a:cubicBezTo>
                  <a:cubicBezTo>
                    <a:pt x="1824986" y="1104820"/>
                    <a:pt x="1477279" y="1536057"/>
                    <a:pt x="1234074" y="2007171"/>
                  </a:cubicBezTo>
                  <a:cubicBezTo>
                    <a:pt x="985368" y="2488770"/>
                    <a:pt x="859383" y="2990476"/>
                    <a:pt x="859383" y="3498372"/>
                  </a:cubicBezTo>
                  <a:cubicBezTo>
                    <a:pt x="859383" y="4010222"/>
                    <a:pt x="1060651" y="4308942"/>
                    <a:pt x="1479513" y="4883182"/>
                  </a:cubicBezTo>
                  <a:cubicBezTo>
                    <a:pt x="1580577" y="5021714"/>
                    <a:pt x="1685078" y="5164888"/>
                    <a:pt x="1791985" y="5322671"/>
                  </a:cubicBezTo>
                  <a:cubicBezTo>
                    <a:pt x="2283419" y="6046950"/>
                    <a:pt x="2796809" y="6521439"/>
                    <a:pt x="3397295" y="6784567"/>
                  </a:cubicBezTo>
                  <a:lnTo>
                    <a:pt x="3590446" y="6858000"/>
                  </a:lnTo>
                  <a:lnTo>
                    <a:pt x="1970757" y="6858000"/>
                  </a:lnTo>
                  <a:lnTo>
                    <a:pt x="1735872" y="6627685"/>
                  </a:lnTo>
                  <a:cubicBezTo>
                    <a:pt x="1502484" y="6382823"/>
                    <a:pt x="1285774" y="6107254"/>
                    <a:pt x="1080932" y="5805127"/>
                  </a:cubicBezTo>
                  <a:cubicBezTo>
                    <a:pt x="556365" y="5032027"/>
                    <a:pt x="0" y="4501616"/>
                    <a:pt x="0" y="3498372"/>
                  </a:cubicBezTo>
                  <a:cubicBezTo>
                    <a:pt x="0" y="2160829"/>
                    <a:pt x="685186" y="949872"/>
                    <a:pt x="1708174" y="7330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D0DF88B0-FA8A-47F5-8EAC-1880B1A51BF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922894" y="-5799"/>
              <a:ext cx="7269107" cy="6858000"/>
            </a:xfrm>
            <a:custGeom>
              <a:avLst/>
              <a:gdLst>
                <a:gd name="connsiteX0" fmla="*/ 7269107 w 7269107"/>
                <a:gd name="connsiteY0" fmla="*/ 5518449 h 6858000"/>
                <a:gd name="connsiteX1" fmla="*/ 7269107 w 7269107"/>
                <a:gd name="connsiteY1" fmla="*/ 6823281 h 6858000"/>
                <a:gd name="connsiteX2" fmla="*/ 7224122 w 7269107"/>
                <a:gd name="connsiteY2" fmla="*/ 6858000 h 6858000"/>
                <a:gd name="connsiteX3" fmla="*/ 4927054 w 7269107"/>
                <a:gd name="connsiteY3" fmla="*/ 6858000 h 6858000"/>
                <a:gd name="connsiteX4" fmla="*/ 4982167 w 7269107"/>
                <a:gd name="connsiteY4" fmla="*/ 6852876 h 6858000"/>
                <a:gd name="connsiteX5" fmla="*/ 5743768 w 7269107"/>
                <a:gd name="connsiteY5" fmla="*/ 6606245 h 6858000"/>
                <a:gd name="connsiteX6" fmla="*/ 6843778 w 7269107"/>
                <a:gd name="connsiteY6" fmla="*/ 5848440 h 6858000"/>
                <a:gd name="connsiteX7" fmla="*/ 7115515 w 7269107"/>
                <a:gd name="connsiteY7" fmla="*/ 5637891 h 6858000"/>
                <a:gd name="connsiteX8" fmla="*/ 6870111 w 7269107"/>
                <a:gd name="connsiteY8" fmla="*/ 0 h 6858000"/>
                <a:gd name="connsiteX9" fmla="*/ 7269107 w 7269107"/>
                <a:gd name="connsiteY9" fmla="*/ 0 h 6858000"/>
                <a:gd name="connsiteX10" fmla="*/ 7269107 w 7269107"/>
                <a:gd name="connsiteY10" fmla="*/ 243137 h 6858000"/>
                <a:gd name="connsiteX11" fmla="*/ 7089989 w 7269107"/>
                <a:gd name="connsiteY11" fmla="*/ 119955 h 6858000"/>
                <a:gd name="connsiteX12" fmla="*/ 6952948 w 7269107"/>
                <a:gd name="connsiteY12" fmla="*/ 41521 h 6858000"/>
                <a:gd name="connsiteX13" fmla="*/ 1797606 w 7269107"/>
                <a:gd name="connsiteY13" fmla="*/ 0 h 6858000"/>
                <a:gd name="connsiteX14" fmla="*/ 3815328 w 7269107"/>
                <a:gd name="connsiteY14" fmla="*/ 0 h 6858000"/>
                <a:gd name="connsiteX15" fmla="*/ 3627371 w 7269107"/>
                <a:gd name="connsiteY15" fmla="*/ 77142 h 6858000"/>
                <a:gd name="connsiteX16" fmla="*/ 2379115 w 7269107"/>
                <a:gd name="connsiteY16" fmla="*/ 856285 h 6858000"/>
                <a:gd name="connsiteX17" fmla="*/ 1386699 w 7269107"/>
                <a:gd name="connsiteY17" fmla="*/ 2086062 h 6858000"/>
                <a:gd name="connsiteX18" fmla="*/ 1031258 w 7269107"/>
                <a:gd name="connsiteY18" fmla="*/ 3498372 h 6858000"/>
                <a:gd name="connsiteX19" fmla="*/ 1618904 w 7269107"/>
                <a:gd name="connsiteY19" fmla="*/ 4781604 h 6858000"/>
                <a:gd name="connsiteX20" fmla="*/ 1934812 w 7269107"/>
                <a:gd name="connsiteY20" fmla="*/ 5225904 h 6858000"/>
                <a:gd name="connsiteX21" fmla="*/ 3140010 w 7269107"/>
                <a:gd name="connsiteY21" fmla="*/ 6456196 h 6858000"/>
                <a:gd name="connsiteX22" fmla="*/ 4281662 w 7269107"/>
                <a:gd name="connsiteY22" fmla="*/ 6843305 h 6858000"/>
                <a:gd name="connsiteX23" fmla="*/ 4449058 w 7269107"/>
                <a:gd name="connsiteY23" fmla="*/ 6858000 h 6858000"/>
                <a:gd name="connsiteX24" fmla="*/ 1970756 w 7269107"/>
                <a:gd name="connsiteY24" fmla="*/ 6858000 h 6858000"/>
                <a:gd name="connsiteX25" fmla="*/ 1735871 w 7269107"/>
                <a:gd name="connsiteY25" fmla="*/ 6627685 h 6858000"/>
                <a:gd name="connsiteX26" fmla="*/ 1080930 w 7269107"/>
                <a:gd name="connsiteY26" fmla="*/ 5805127 h 6858000"/>
                <a:gd name="connsiteX27" fmla="*/ 0 w 7269107"/>
                <a:gd name="connsiteY27" fmla="*/ 3498372 h 6858000"/>
                <a:gd name="connsiteX28" fmla="*/ 1708172 w 7269107"/>
                <a:gd name="connsiteY28"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69107" h="6858000">
                  <a:moveTo>
                    <a:pt x="7269107" y="5518449"/>
                  </a:moveTo>
                  <a:lnTo>
                    <a:pt x="7269107" y="6823281"/>
                  </a:lnTo>
                  <a:lnTo>
                    <a:pt x="7224122" y="6858000"/>
                  </a:lnTo>
                  <a:lnTo>
                    <a:pt x="4927054" y="6858000"/>
                  </a:lnTo>
                  <a:lnTo>
                    <a:pt x="4982167" y="6852876"/>
                  </a:lnTo>
                  <a:cubicBezTo>
                    <a:pt x="5236517" y="6821036"/>
                    <a:pt x="5483373" y="6740566"/>
                    <a:pt x="5743768" y="6606245"/>
                  </a:cubicBezTo>
                  <a:cubicBezTo>
                    <a:pt x="6099551" y="6422337"/>
                    <a:pt x="6452586" y="6154209"/>
                    <a:pt x="6843778" y="5848440"/>
                  </a:cubicBezTo>
                  <a:cubicBezTo>
                    <a:pt x="6935559" y="5776768"/>
                    <a:pt x="7026997" y="5706642"/>
                    <a:pt x="7115515" y="5637891"/>
                  </a:cubicBezTo>
                  <a:close/>
                  <a:moveTo>
                    <a:pt x="6870111" y="0"/>
                  </a:moveTo>
                  <a:lnTo>
                    <a:pt x="7269107" y="0"/>
                  </a:lnTo>
                  <a:lnTo>
                    <a:pt x="7269107" y="243137"/>
                  </a:lnTo>
                  <a:lnTo>
                    <a:pt x="7089989" y="119955"/>
                  </a:lnTo>
                  <a:cubicBezTo>
                    <a:pt x="7045081" y="92581"/>
                    <a:pt x="6999384" y="66425"/>
                    <a:pt x="6952948" y="41521"/>
                  </a:cubicBezTo>
                  <a:close/>
                  <a:moveTo>
                    <a:pt x="1797606" y="0"/>
                  </a:moveTo>
                  <a:lnTo>
                    <a:pt x="3815328" y="0"/>
                  </a:lnTo>
                  <a:lnTo>
                    <a:pt x="3627371" y="77142"/>
                  </a:lnTo>
                  <a:cubicBezTo>
                    <a:pt x="3175548" y="273822"/>
                    <a:pt x="2754868" y="536281"/>
                    <a:pt x="2379115" y="856285"/>
                  </a:cubicBezTo>
                  <a:cubicBezTo>
                    <a:pt x="1959736" y="1215679"/>
                    <a:pt x="1616497" y="1640901"/>
                    <a:pt x="1386699" y="2086062"/>
                  </a:cubicBezTo>
                  <a:cubicBezTo>
                    <a:pt x="1151572" y="2543083"/>
                    <a:pt x="1031258" y="3018150"/>
                    <a:pt x="1031258" y="3498372"/>
                  </a:cubicBezTo>
                  <a:cubicBezTo>
                    <a:pt x="1031258" y="3957455"/>
                    <a:pt x="1211213" y="4223692"/>
                    <a:pt x="1618904" y="4781604"/>
                  </a:cubicBezTo>
                  <a:cubicBezTo>
                    <a:pt x="1720826" y="4921339"/>
                    <a:pt x="1826186" y="5065887"/>
                    <a:pt x="1934812" y="5225904"/>
                  </a:cubicBezTo>
                  <a:cubicBezTo>
                    <a:pt x="2318957" y="5792064"/>
                    <a:pt x="2713069" y="6194600"/>
                    <a:pt x="3140010" y="6456196"/>
                  </a:cubicBezTo>
                  <a:cubicBezTo>
                    <a:pt x="3479423" y="6664512"/>
                    <a:pt x="3855769" y="6792387"/>
                    <a:pt x="4281662" y="6843305"/>
                  </a:cubicBezTo>
                  <a:lnTo>
                    <a:pt x="4449058" y="6858000"/>
                  </a:lnTo>
                  <a:lnTo>
                    <a:pt x="1970756" y="6858000"/>
                  </a:lnTo>
                  <a:lnTo>
                    <a:pt x="1735871" y="6627685"/>
                  </a:lnTo>
                  <a:cubicBezTo>
                    <a:pt x="1502482" y="6382823"/>
                    <a:pt x="1285773" y="6107254"/>
                    <a:pt x="1080930" y="5805127"/>
                  </a:cubicBezTo>
                  <a:cubicBezTo>
                    <a:pt x="556364" y="5032027"/>
                    <a:pt x="0" y="4501616"/>
                    <a:pt x="0" y="3498372"/>
                  </a:cubicBezTo>
                  <a:cubicBezTo>
                    <a:pt x="0" y="2160829"/>
                    <a:pt x="685185" y="949872"/>
                    <a:pt x="1708172" y="73302"/>
                  </a:cubicBezTo>
                  <a:close/>
                </a:path>
              </a:pathLst>
            </a:custGeom>
            <a:gradFill>
              <a:gsLst>
                <a:gs pos="2000">
                  <a:schemeClr val="bg1">
                    <a:alpha val="10000"/>
                  </a:schemeClr>
                </a:gs>
                <a:gs pos="5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Espace réservé du contenu 2">
            <a:extLst>
              <a:ext uri="{FF2B5EF4-FFF2-40B4-BE49-F238E27FC236}">
                <a16:creationId xmlns:a16="http://schemas.microsoft.com/office/drawing/2014/main" xmlns="" id="{B3563FD1-85CC-EE46-9D75-23E44BD40B67}"/>
              </a:ext>
            </a:extLst>
          </p:cNvPr>
          <p:cNvSpPr>
            <a:spLocks noGrp="1"/>
          </p:cNvSpPr>
          <p:nvPr>
            <p:ph idx="1"/>
          </p:nvPr>
        </p:nvSpPr>
        <p:spPr>
          <a:xfrm>
            <a:off x="6632812" y="1032987"/>
            <a:ext cx="4919108" cy="4792027"/>
          </a:xfrm>
        </p:spPr>
        <p:txBody>
          <a:bodyPr anchor="ctr">
            <a:normAutofit/>
          </a:bodyPr>
          <a:lstStyle/>
          <a:p>
            <a:r>
              <a:rPr lang="fr-CA" sz="2000" dirty="0">
                <a:solidFill>
                  <a:schemeClr val="tx2"/>
                </a:solidFill>
              </a:rPr>
              <a:t>Contexte général et variabilité des besoins</a:t>
            </a:r>
          </a:p>
          <a:p>
            <a:pPr marL="0" indent="0">
              <a:buNone/>
            </a:pPr>
            <a:endParaRPr lang="fr-CA" sz="2000" dirty="0">
              <a:solidFill>
                <a:schemeClr val="tx2"/>
              </a:solidFill>
            </a:endParaRPr>
          </a:p>
          <a:p>
            <a:r>
              <a:rPr lang="fr-CA" sz="2000" dirty="0">
                <a:solidFill>
                  <a:schemeClr val="tx2"/>
                </a:solidFill>
              </a:rPr>
              <a:t>Le </a:t>
            </a:r>
            <a:r>
              <a:rPr lang="fr-CA" sz="2000" dirty="0">
                <a:solidFill>
                  <a:srgbClr val="44536A"/>
                </a:solidFill>
              </a:rPr>
              <a:t>rôle perçu </a:t>
            </a:r>
            <a:r>
              <a:rPr lang="fr-CA" sz="2000" dirty="0">
                <a:solidFill>
                  <a:schemeClr val="tx2"/>
                </a:solidFill>
              </a:rPr>
              <a:t>de l’IP:</a:t>
            </a:r>
          </a:p>
          <a:p>
            <a:pPr marL="0" indent="0">
              <a:buNone/>
            </a:pPr>
            <a:r>
              <a:rPr lang="fr-CA" sz="2000" dirty="0">
                <a:solidFill>
                  <a:schemeClr val="tx2"/>
                </a:solidFill>
              </a:rPr>
              <a:t>	- Souci de l’autre et de son métier</a:t>
            </a:r>
          </a:p>
          <a:p>
            <a:pPr marL="0" indent="0">
              <a:buNone/>
            </a:pPr>
            <a:r>
              <a:rPr lang="fr-CA" sz="2000" dirty="0">
                <a:solidFill>
                  <a:schemeClr val="tx2"/>
                </a:solidFill>
              </a:rPr>
              <a:t>	- Les « deux chapeaux »</a:t>
            </a:r>
          </a:p>
          <a:p>
            <a:pPr marL="0" indent="0">
              <a:buNone/>
            </a:pPr>
            <a:r>
              <a:rPr lang="fr-CA" sz="2000" dirty="0">
                <a:solidFill>
                  <a:schemeClr val="tx2"/>
                </a:solidFill>
              </a:rPr>
              <a:t>	- La continuité du lien</a:t>
            </a:r>
          </a:p>
          <a:p>
            <a:pPr marL="0" indent="0">
              <a:buNone/>
            </a:pPr>
            <a:r>
              <a:rPr lang="fr-CA" sz="2000" dirty="0">
                <a:solidFill>
                  <a:schemeClr val="tx2"/>
                </a:solidFill>
              </a:rPr>
              <a:t>	- L’alliance clinique</a:t>
            </a:r>
          </a:p>
        </p:txBody>
      </p:sp>
    </p:spTree>
    <p:extLst>
      <p:ext uri="{BB962C8B-B14F-4D97-AF65-F5344CB8AC3E}">
        <p14:creationId xmlns:p14="http://schemas.microsoft.com/office/powerpoint/2010/main" val="331254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889C5E17-24D0-4696-A3C5-A2261FB455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6929B58F-2358-44CC-ACE5-EF1BD3C6C8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re 1">
            <a:extLst>
              <a:ext uri="{FF2B5EF4-FFF2-40B4-BE49-F238E27FC236}">
                <a16:creationId xmlns:a16="http://schemas.microsoft.com/office/drawing/2014/main" xmlns="" id="{779F7BEA-AE66-5040-9D9D-DEB20DD4F844}"/>
              </a:ext>
            </a:extLst>
          </p:cNvPr>
          <p:cNvSpPr>
            <a:spLocks noGrp="1"/>
          </p:cNvSpPr>
          <p:nvPr>
            <p:ph type="title"/>
          </p:nvPr>
        </p:nvSpPr>
        <p:spPr>
          <a:xfrm>
            <a:off x="804672" y="1243013"/>
            <a:ext cx="3855720" cy="4371974"/>
          </a:xfrm>
        </p:spPr>
        <p:txBody>
          <a:bodyPr>
            <a:normAutofit/>
          </a:bodyPr>
          <a:lstStyle/>
          <a:p>
            <a:r>
              <a:rPr lang="fr-CA" sz="3600" dirty="0">
                <a:solidFill>
                  <a:schemeClr val="tx2"/>
                </a:solidFill>
              </a:rPr>
              <a:t>Du côté des intervenantes…</a:t>
            </a:r>
          </a:p>
        </p:txBody>
      </p:sp>
      <p:grpSp>
        <p:nvGrpSpPr>
          <p:cNvPr id="12" name="Group 11">
            <a:extLst>
              <a:ext uri="{FF2B5EF4-FFF2-40B4-BE49-F238E27FC236}">
                <a16:creationId xmlns:a16="http://schemas.microsoft.com/office/drawing/2014/main" xmlns="" id="{09DA5303-A1AF-4830-806C-51FCD96188B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897348" y="5285"/>
            <a:ext cx="7294653" cy="6858000"/>
            <a:chOff x="4897348" y="-5799"/>
            <a:chExt cx="7294653" cy="6858000"/>
          </a:xfrm>
        </p:grpSpPr>
        <p:sp>
          <p:nvSpPr>
            <p:cNvPr id="13" name="Freeform: Shape 12">
              <a:extLst>
                <a:ext uri="{FF2B5EF4-FFF2-40B4-BE49-F238E27FC236}">
                  <a16:creationId xmlns:a16="http://schemas.microsoft.com/office/drawing/2014/main" xmlns="" id="{4FAAA8C8-4EB7-45F1-BF24-3EF0F4DC44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897348" y="-5798"/>
              <a:ext cx="7294652" cy="6857999"/>
            </a:xfrm>
            <a:custGeom>
              <a:avLst/>
              <a:gdLst>
                <a:gd name="connsiteX0" fmla="*/ 7294652 w 7294652"/>
                <a:gd name="connsiteY0" fmla="*/ 6063030 h 6857999"/>
                <a:gd name="connsiteX1" fmla="*/ 7294652 w 7294652"/>
                <a:gd name="connsiteY1" fmla="*/ 6857999 h 6857999"/>
                <a:gd name="connsiteX2" fmla="*/ 6248575 w 7294652"/>
                <a:gd name="connsiteY2" fmla="*/ 6857999 h 6857999"/>
                <a:gd name="connsiteX3" fmla="*/ 6477898 w 7294652"/>
                <a:gd name="connsiteY3" fmla="*/ 6700973 h 6857999"/>
                <a:gd name="connsiteX4" fmla="*/ 6647884 w 7294652"/>
                <a:gd name="connsiteY4" fmla="*/ 6572752 h 6857999"/>
                <a:gd name="connsiteX5" fmla="*/ 6817698 w 7294652"/>
                <a:gd name="connsiteY5" fmla="*/ 6440235 h 6857999"/>
                <a:gd name="connsiteX6" fmla="*/ 7161451 w 7294652"/>
                <a:gd name="connsiteY6" fmla="*/ 6165232 h 6857999"/>
                <a:gd name="connsiteX7" fmla="*/ 1673436 w 7294652"/>
                <a:gd name="connsiteY7" fmla="*/ 0 h 6857999"/>
                <a:gd name="connsiteX8" fmla="*/ 2394951 w 7294652"/>
                <a:gd name="connsiteY8" fmla="*/ 0 h 6857999"/>
                <a:gd name="connsiteX9" fmla="*/ 2244659 w 7294652"/>
                <a:gd name="connsiteY9" fmla="*/ 100763 h 6857999"/>
                <a:gd name="connsiteX10" fmla="*/ 1743903 w 7294652"/>
                <a:gd name="connsiteY10" fmla="*/ 498975 h 6857999"/>
                <a:gd name="connsiteX11" fmla="*/ 1163821 w 7294652"/>
                <a:gd name="connsiteY11" fmla="*/ 1121514 h 6857999"/>
                <a:gd name="connsiteX12" fmla="*/ 704911 w 7294652"/>
                <a:gd name="connsiteY12" fmla="*/ 1837036 h 6857999"/>
                <a:gd name="connsiteX13" fmla="*/ 393472 w 7294652"/>
                <a:gd name="connsiteY13" fmla="*/ 2627669 h 6857999"/>
                <a:gd name="connsiteX14" fmla="*/ 280032 w 7294652"/>
                <a:gd name="connsiteY14" fmla="*/ 3472097 h 6857999"/>
                <a:gd name="connsiteX15" fmla="*/ 327813 w 7294652"/>
                <a:gd name="connsiteY15" fmla="*/ 3884602 h 6857999"/>
                <a:gd name="connsiteX16" fmla="*/ 469096 w 7294652"/>
                <a:gd name="connsiteY16" fmla="*/ 4270809 h 6857999"/>
                <a:gd name="connsiteX17" fmla="*/ 567581 w 7294652"/>
                <a:gd name="connsiteY17" fmla="*/ 4452482 h 6857999"/>
                <a:gd name="connsiteX18" fmla="*/ 680677 w 7294652"/>
                <a:gd name="connsiteY18" fmla="*/ 4628484 h 6857999"/>
                <a:gd name="connsiteX19" fmla="*/ 941928 w 7294652"/>
                <a:gd name="connsiteY19" fmla="*/ 4968628 h 6857999"/>
                <a:gd name="connsiteX20" fmla="*/ 1224665 w 7294652"/>
                <a:gd name="connsiteY20" fmla="*/ 5311349 h 6857999"/>
                <a:gd name="connsiteX21" fmla="*/ 1365259 w 7294652"/>
                <a:gd name="connsiteY21" fmla="*/ 5490273 h 6857999"/>
                <a:gd name="connsiteX22" fmla="*/ 1432808 w 7294652"/>
                <a:gd name="connsiteY22" fmla="*/ 5577931 h 6857999"/>
                <a:gd name="connsiteX23" fmla="*/ 1498980 w 7294652"/>
                <a:gd name="connsiteY23" fmla="*/ 5662148 h 6857999"/>
                <a:gd name="connsiteX24" fmla="*/ 2067548 w 7294652"/>
                <a:gd name="connsiteY24" fmla="*/ 6283312 h 6857999"/>
                <a:gd name="connsiteX25" fmla="*/ 2369879 w 7294652"/>
                <a:gd name="connsiteY25" fmla="*/ 6562782 h 6857999"/>
                <a:gd name="connsiteX26" fmla="*/ 2686645 w 7294652"/>
                <a:gd name="connsiteY26" fmla="*/ 6820598 h 6857999"/>
                <a:gd name="connsiteX27" fmla="*/ 2738907 w 7294652"/>
                <a:gd name="connsiteY27" fmla="*/ 6857999 h 6857999"/>
                <a:gd name="connsiteX28" fmla="*/ 1731787 w 7294652"/>
                <a:gd name="connsiteY28" fmla="*/ 6857999 h 6857999"/>
                <a:gd name="connsiteX29" fmla="*/ 1607949 w 7294652"/>
                <a:gd name="connsiteY29" fmla="*/ 6732770 h 6857999"/>
                <a:gd name="connsiteX30" fmla="*/ 1309057 w 7294652"/>
                <a:gd name="connsiteY30" fmla="*/ 6370109 h 6857999"/>
                <a:gd name="connsiteX31" fmla="*/ 1048147 w 7294652"/>
                <a:gd name="connsiteY31" fmla="*/ 5986138 h 6857999"/>
                <a:gd name="connsiteX32" fmla="*/ 987131 w 7294652"/>
                <a:gd name="connsiteY32" fmla="*/ 5888512 h 6857999"/>
                <a:gd name="connsiteX33" fmla="*/ 928866 w 7294652"/>
                <a:gd name="connsiteY33" fmla="*/ 5793463 h 6857999"/>
                <a:gd name="connsiteX34" fmla="*/ 813708 w 7294652"/>
                <a:gd name="connsiteY34" fmla="*/ 5609556 h 6857999"/>
                <a:gd name="connsiteX35" fmla="*/ 574972 w 7294652"/>
                <a:gd name="connsiteY35" fmla="*/ 5231598 h 6857999"/>
                <a:gd name="connsiteX36" fmla="*/ 342424 w 7294652"/>
                <a:gd name="connsiteY36" fmla="*/ 4834048 h 6857999"/>
                <a:gd name="connsiteX37" fmla="*/ 237579 w 7294652"/>
                <a:gd name="connsiteY37" fmla="*/ 4623500 h 6857999"/>
                <a:gd name="connsiteX38" fmla="*/ 148373 w 7294652"/>
                <a:gd name="connsiteY38" fmla="*/ 4404356 h 6857999"/>
                <a:gd name="connsiteX39" fmla="*/ 79623 w 7294652"/>
                <a:gd name="connsiteY39" fmla="*/ 4175762 h 6857999"/>
                <a:gd name="connsiteX40" fmla="*/ 54185 w 7294652"/>
                <a:gd name="connsiteY40" fmla="*/ 4059229 h 6857999"/>
                <a:gd name="connsiteX41" fmla="*/ 43013 w 7294652"/>
                <a:gd name="connsiteY41" fmla="*/ 4000790 h 6857999"/>
                <a:gd name="connsiteX42" fmla="*/ 33734 w 7294652"/>
                <a:gd name="connsiteY42" fmla="*/ 3942180 h 6857999"/>
                <a:gd name="connsiteX43" fmla="*/ 45 w 7294652"/>
                <a:gd name="connsiteY43" fmla="*/ 3472097 h 6857999"/>
                <a:gd name="connsiteX44" fmla="*/ 95436 w 7294652"/>
                <a:gd name="connsiteY44" fmla="*/ 2557372 h 6857999"/>
                <a:gd name="connsiteX45" fmla="*/ 382126 w 7294652"/>
                <a:gd name="connsiteY45" fmla="*/ 1680799 h 6857999"/>
                <a:gd name="connsiteX46" fmla="*/ 1457043 w 7294652"/>
                <a:gd name="connsiteY46" fmla="*/ 1921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294652" h="6857999">
                  <a:moveTo>
                    <a:pt x="7294652" y="6063030"/>
                  </a:moveTo>
                  <a:lnTo>
                    <a:pt x="7294652" y="6857999"/>
                  </a:lnTo>
                  <a:lnTo>
                    <a:pt x="6248575" y="6857999"/>
                  </a:lnTo>
                  <a:lnTo>
                    <a:pt x="6477898" y="6700973"/>
                  </a:lnTo>
                  <a:cubicBezTo>
                    <a:pt x="6534790" y="6659378"/>
                    <a:pt x="6591336" y="6616237"/>
                    <a:pt x="6647884" y="6572752"/>
                  </a:cubicBezTo>
                  <a:cubicBezTo>
                    <a:pt x="6704432" y="6529268"/>
                    <a:pt x="6761151" y="6485095"/>
                    <a:pt x="6817698" y="6440235"/>
                  </a:cubicBezTo>
                  <a:lnTo>
                    <a:pt x="7161451" y="6165232"/>
                  </a:lnTo>
                  <a:close/>
                  <a:moveTo>
                    <a:pt x="1673436" y="0"/>
                  </a:moveTo>
                  <a:lnTo>
                    <a:pt x="2394951" y="0"/>
                  </a:lnTo>
                  <a:lnTo>
                    <a:pt x="2244659" y="100763"/>
                  </a:lnTo>
                  <a:cubicBezTo>
                    <a:pt x="2071051" y="224086"/>
                    <a:pt x="1903860" y="356975"/>
                    <a:pt x="1743903" y="498975"/>
                  </a:cubicBezTo>
                  <a:cubicBezTo>
                    <a:pt x="1533218" y="689638"/>
                    <a:pt x="1339146" y="897902"/>
                    <a:pt x="1163821" y="1121514"/>
                  </a:cubicBezTo>
                  <a:cubicBezTo>
                    <a:pt x="988284" y="1344764"/>
                    <a:pt x="834608" y="1584376"/>
                    <a:pt x="704911" y="1837036"/>
                  </a:cubicBezTo>
                  <a:cubicBezTo>
                    <a:pt x="573950" y="2089059"/>
                    <a:pt x="469577" y="2354041"/>
                    <a:pt x="393472" y="2627669"/>
                  </a:cubicBezTo>
                  <a:cubicBezTo>
                    <a:pt x="318269" y="2902842"/>
                    <a:pt x="280119" y="3186833"/>
                    <a:pt x="280032" y="3472097"/>
                  </a:cubicBezTo>
                  <a:cubicBezTo>
                    <a:pt x="280349" y="3610956"/>
                    <a:pt x="296380" y="3749334"/>
                    <a:pt x="327813" y="3884602"/>
                  </a:cubicBezTo>
                  <a:cubicBezTo>
                    <a:pt x="360878" y="4018046"/>
                    <a:pt x="408244" y="4147540"/>
                    <a:pt x="469096" y="4270809"/>
                  </a:cubicBezTo>
                  <a:cubicBezTo>
                    <a:pt x="499175" y="4332511"/>
                    <a:pt x="532347" y="4393012"/>
                    <a:pt x="567581" y="4452482"/>
                  </a:cubicBezTo>
                  <a:cubicBezTo>
                    <a:pt x="602815" y="4511953"/>
                    <a:pt x="641144" y="4570562"/>
                    <a:pt x="680677" y="4628484"/>
                  </a:cubicBezTo>
                  <a:cubicBezTo>
                    <a:pt x="760771" y="4743985"/>
                    <a:pt x="849802" y="4856048"/>
                    <a:pt x="941928" y="4968628"/>
                  </a:cubicBezTo>
                  <a:cubicBezTo>
                    <a:pt x="1034055" y="5081206"/>
                    <a:pt x="1130994" y="5193958"/>
                    <a:pt x="1224665" y="5311349"/>
                  </a:cubicBezTo>
                  <a:cubicBezTo>
                    <a:pt x="1271987" y="5369787"/>
                    <a:pt x="1318853" y="5429429"/>
                    <a:pt x="1365259" y="5490273"/>
                  </a:cubicBezTo>
                  <a:lnTo>
                    <a:pt x="1432808" y="5577931"/>
                  </a:lnTo>
                  <a:cubicBezTo>
                    <a:pt x="1454979" y="5605947"/>
                    <a:pt x="1476121" y="5634821"/>
                    <a:pt x="1498980" y="5662148"/>
                  </a:cubicBezTo>
                  <a:cubicBezTo>
                    <a:pt x="1676323" y="5880038"/>
                    <a:pt x="1866158" y="6087441"/>
                    <a:pt x="2067548" y="6283312"/>
                  </a:cubicBezTo>
                  <a:cubicBezTo>
                    <a:pt x="2166203" y="6379907"/>
                    <a:pt x="2266974" y="6473064"/>
                    <a:pt x="2369879" y="6562782"/>
                  </a:cubicBezTo>
                  <a:cubicBezTo>
                    <a:pt x="2473005" y="6652331"/>
                    <a:pt x="2577677" y="6738957"/>
                    <a:pt x="2686645" y="6820598"/>
                  </a:cubicBezTo>
                  <a:lnTo>
                    <a:pt x="2738907" y="6857999"/>
                  </a:lnTo>
                  <a:lnTo>
                    <a:pt x="1731787" y="6857999"/>
                  </a:lnTo>
                  <a:lnTo>
                    <a:pt x="1607949" y="6732770"/>
                  </a:lnTo>
                  <a:cubicBezTo>
                    <a:pt x="1501232" y="6617903"/>
                    <a:pt x="1401421" y="6496799"/>
                    <a:pt x="1309057" y="6370109"/>
                  </a:cubicBezTo>
                  <a:cubicBezTo>
                    <a:pt x="1217103" y="6244469"/>
                    <a:pt x="1129618" y="6116590"/>
                    <a:pt x="1048147" y="5986138"/>
                  </a:cubicBezTo>
                  <a:cubicBezTo>
                    <a:pt x="1027179" y="5953825"/>
                    <a:pt x="1007414" y="5920996"/>
                    <a:pt x="987131" y="5888512"/>
                  </a:cubicBezTo>
                  <a:lnTo>
                    <a:pt x="928866" y="5793463"/>
                  </a:lnTo>
                  <a:cubicBezTo>
                    <a:pt x="891568" y="5732276"/>
                    <a:pt x="852725" y="5671260"/>
                    <a:pt x="813708" y="5609556"/>
                  </a:cubicBezTo>
                  <a:lnTo>
                    <a:pt x="574972" y="5231598"/>
                  </a:lnTo>
                  <a:cubicBezTo>
                    <a:pt x="495221" y="5103551"/>
                    <a:pt x="416158" y="4971549"/>
                    <a:pt x="342424" y="4834048"/>
                  </a:cubicBezTo>
                  <a:cubicBezTo>
                    <a:pt x="305641" y="4765298"/>
                    <a:pt x="270236" y="4695343"/>
                    <a:pt x="237579" y="4623500"/>
                  </a:cubicBezTo>
                  <a:cubicBezTo>
                    <a:pt x="204922" y="4551655"/>
                    <a:pt x="175187" y="4478607"/>
                    <a:pt x="148373" y="4404356"/>
                  </a:cubicBezTo>
                  <a:cubicBezTo>
                    <a:pt x="121561" y="4330107"/>
                    <a:pt x="99046" y="4252934"/>
                    <a:pt x="79623" y="4175762"/>
                  </a:cubicBezTo>
                  <a:cubicBezTo>
                    <a:pt x="70514" y="4136916"/>
                    <a:pt x="61577" y="4098245"/>
                    <a:pt x="54185" y="4059229"/>
                  </a:cubicBezTo>
                  <a:lnTo>
                    <a:pt x="43013" y="4000790"/>
                  </a:lnTo>
                  <a:lnTo>
                    <a:pt x="33734" y="3942180"/>
                  </a:lnTo>
                  <a:cubicBezTo>
                    <a:pt x="10461" y="3786581"/>
                    <a:pt x="-801" y="3629416"/>
                    <a:pt x="45" y="3472097"/>
                  </a:cubicBezTo>
                  <a:cubicBezTo>
                    <a:pt x="863" y="3164748"/>
                    <a:pt x="32824" y="2858275"/>
                    <a:pt x="95436" y="2557372"/>
                  </a:cubicBezTo>
                  <a:cubicBezTo>
                    <a:pt x="157549" y="2255281"/>
                    <a:pt x="253728" y="1961216"/>
                    <a:pt x="382126" y="1680799"/>
                  </a:cubicBezTo>
                  <a:cubicBezTo>
                    <a:pt x="639940" y="1120482"/>
                    <a:pt x="1015492" y="619117"/>
                    <a:pt x="1457043" y="1921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xmlns="" id="{A77FC097-E4F2-4A45-82E8-3808FA553C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900650" y="-5799"/>
              <a:ext cx="7291350" cy="6858000"/>
            </a:xfrm>
            <a:custGeom>
              <a:avLst/>
              <a:gdLst>
                <a:gd name="connsiteX0" fmla="*/ 7291350 w 7291350"/>
                <a:gd name="connsiteY0" fmla="*/ 5718699 h 6858000"/>
                <a:gd name="connsiteX1" fmla="*/ 7291350 w 7291350"/>
                <a:gd name="connsiteY1" fmla="*/ 6806115 h 6858000"/>
                <a:gd name="connsiteX2" fmla="*/ 7224124 w 7291350"/>
                <a:gd name="connsiteY2" fmla="*/ 6858000 h 6858000"/>
                <a:gd name="connsiteX3" fmla="*/ 5607142 w 7291350"/>
                <a:gd name="connsiteY3" fmla="*/ 6858000 h 6858000"/>
                <a:gd name="connsiteX4" fmla="*/ 5736072 w 7291350"/>
                <a:gd name="connsiteY4" fmla="*/ 6801170 h 6858000"/>
                <a:gd name="connsiteX5" fmla="*/ 6949826 w 7291350"/>
                <a:gd name="connsiteY5" fmla="*/ 5983707 h 6858000"/>
                <a:gd name="connsiteX6" fmla="*/ 7220703 w 7291350"/>
                <a:gd name="connsiteY6" fmla="*/ 5773675 h 6858000"/>
                <a:gd name="connsiteX7" fmla="*/ 7218419 w 7291350"/>
                <a:gd name="connsiteY7" fmla="*/ 0 h 6858000"/>
                <a:gd name="connsiteX8" fmla="*/ 7291350 w 7291350"/>
                <a:gd name="connsiteY8" fmla="*/ 0 h 6858000"/>
                <a:gd name="connsiteX9" fmla="*/ 7291350 w 7291350"/>
                <a:gd name="connsiteY9" fmla="*/ 50138 h 6858000"/>
                <a:gd name="connsiteX10" fmla="*/ 1797607 w 7291350"/>
                <a:gd name="connsiteY10" fmla="*/ 0 h 6858000"/>
                <a:gd name="connsiteX11" fmla="*/ 3385676 w 7291350"/>
                <a:gd name="connsiteY11" fmla="*/ 0 h 6858000"/>
                <a:gd name="connsiteX12" fmla="*/ 3360567 w 7291350"/>
                <a:gd name="connsiteY12" fmla="*/ 11552 h 6858000"/>
                <a:gd name="connsiteX13" fmla="*/ 2267395 w 7291350"/>
                <a:gd name="connsiteY13" fmla="*/ 725831 h 6858000"/>
                <a:gd name="connsiteX14" fmla="*/ 1234074 w 7291350"/>
                <a:gd name="connsiteY14" fmla="*/ 2007171 h 6858000"/>
                <a:gd name="connsiteX15" fmla="*/ 859383 w 7291350"/>
                <a:gd name="connsiteY15" fmla="*/ 3498372 h 6858000"/>
                <a:gd name="connsiteX16" fmla="*/ 1479513 w 7291350"/>
                <a:gd name="connsiteY16" fmla="*/ 4883182 h 6858000"/>
                <a:gd name="connsiteX17" fmla="*/ 1791985 w 7291350"/>
                <a:gd name="connsiteY17" fmla="*/ 5322671 h 6858000"/>
                <a:gd name="connsiteX18" fmla="*/ 3397295 w 7291350"/>
                <a:gd name="connsiteY18" fmla="*/ 6784567 h 6858000"/>
                <a:gd name="connsiteX19" fmla="*/ 3590446 w 7291350"/>
                <a:gd name="connsiteY19" fmla="*/ 6858000 h 6858000"/>
                <a:gd name="connsiteX20" fmla="*/ 1970757 w 7291350"/>
                <a:gd name="connsiteY20" fmla="*/ 6858000 h 6858000"/>
                <a:gd name="connsiteX21" fmla="*/ 1735872 w 7291350"/>
                <a:gd name="connsiteY21" fmla="*/ 6627685 h 6858000"/>
                <a:gd name="connsiteX22" fmla="*/ 1080932 w 7291350"/>
                <a:gd name="connsiteY22" fmla="*/ 5805127 h 6858000"/>
                <a:gd name="connsiteX23" fmla="*/ 0 w 7291350"/>
                <a:gd name="connsiteY23" fmla="*/ 3498372 h 6858000"/>
                <a:gd name="connsiteX24" fmla="*/ 1708174 w 7291350"/>
                <a:gd name="connsiteY24"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91350" h="6858000">
                  <a:moveTo>
                    <a:pt x="7291350" y="5718699"/>
                  </a:moveTo>
                  <a:lnTo>
                    <a:pt x="7291350" y="6806115"/>
                  </a:lnTo>
                  <a:lnTo>
                    <a:pt x="7224124" y="6858000"/>
                  </a:lnTo>
                  <a:lnTo>
                    <a:pt x="5607142" y="6858000"/>
                  </a:lnTo>
                  <a:lnTo>
                    <a:pt x="5736072" y="6801170"/>
                  </a:lnTo>
                  <a:cubicBezTo>
                    <a:pt x="6122313" y="6616106"/>
                    <a:pt x="6503069" y="6332805"/>
                    <a:pt x="6949826" y="5983707"/>
                  </a:cubicBezTo>
                  <a:cubicBezTo>
                    <a:pt x="7041094" y="5912378"/>
                    <a:pt x="7132358" y="5842426"/>
                    <a:pt x="7220703" y="5773675"/>
                  </a:cubicBezTo>
                  <a:close/>
                  <a:moveTo>
                    <a:pt x="7218419" y="0"/>
                  </a:moveTo>
                  <a:lnTo>
                    <a:pt x="7291350" y="0"/>
                  </a:lnTo>
                  <a:lnTo>
                    <a:pt x="7291350" y="50138"/>
                  </a:lnTo>
                  <a:close/>
                  <a:moveTo>
                    <a:pt x="1797607" y="0"/>
                  </a:moveTo>
                  <a:lnTo>
                    <a:pt x="3385676" y="0"/>
                  </a:lnTo>
                  <a:lnTo>
                    <a:pt x="3360567" y="11552"/>
                  </a:lnTo>
                  <a:cubicBezTo>
                    <a:pt x="2968013" y="202286"/>
                    <a:pt x="2600620" y="442170"/>
                    <a:pt x="2267395" y="725831"/>
                  </a:cubicBezTo>
                  <a:cubicBezTo>
                    <a:pt x="1824986" y="1104820"/>
                    <a:pt x="1477279" y="1536057"/>
                    <a:pt x="1234074" y="2007171"/>
                  </a:cubicBezTo>
                  <a:cubicBezTo>
                    <a:pt x="985368" y="2488770"/>
                    <a:pt x="859383" y="2990476"/>
                    <a:pt x="859383" y="3498372"/>
                  </a:cubicBezTo>
                  <a:cubicBezTo>
                    <a:pt x="859383" y="4010222"/>
                    <a:pt x="1060651" y="4308942"/>
                    <a:pt x="1479513" y="4883182"/>
                  </a:cubicBezTo>
                  <a:cubicBezTo>
                    <a:pt x="1580577" y="5021714"/>
                    <a:pt x="1685078" y="5164888"/>
                    <a:pt x="1791985" y="5322671"/>
                  </a:cubicBezTo>
                  <a:cubicBezTo>
                    <a:pt x="2283419" y="6046950"/>
                    <a:pt x="2796809" y="6521439"/>
                    <a:pt x="3397295" y="6784567"/>
                  </a:cubicBezTo>
                  <a:lnTo>
                    <a:pt x="3590446" y="6858000"/>
                  </a:lnTo>
                  <a:lnTo>
                    <a:pt x="1970757" y="6858000"/>
                  </a:lnTo>
                  <a:lnTo>
                    <a:pt x="1735872" y="6627685"/>
                  </a:lnTo>
                  <a:cubicBezTo>
                    <a:pt x="1502484" y="6382823"/>
                    <a:pt x="1285774" y="6107254"/>
                    <a:pt x="1080932" y="5805127"/>
                  </a:cubicBezTo>
                  <a:cubicBezTo>
                    <a:pt x="556365" y="5032027"/>
                    <a:pt x="0" y="4501616"/>
                    <a:pt x="0" y="3498372"/>
                  </a:cubicBezTo>
                  <a:cubicBezTo>
                    <a:pt x="0" y="2160829"/>
                    <a:pt x="685186" y="949872"/>
                    <a:pt x="1708174" y="7330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D0DF88B0-FA8A-47F5-8EAC-1880B1A51BF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922894" y="-5799"/>
              <a:ext cx="7269107" cy="6858000"/>
            </a:xfrm>
            <a:custGeom>
              <a:avLst/>
              <a:gdLst>
                <a:gd name="connsiteX0" fmla="*/ 7269107 w 7269107"/>
                <a:gd name="connsiteY0" fmla="*/ 5518449 h 6858000"/>
                <a:gd name="connsiteX1" fmla="*/ 7269107 w 7269107"/>
                <a:gd name="connsiteY1" fmla="*/ 6823281 h 6858000"/>
                <a:gd name="connsiteX2" fmla="*/ 7224122 w 7269107"/>
                <a:gd name="connsiteY2" fmla="*/ 6858000 h 6858000"/>
                <a:gd name="connsiteX3" fmla="*/ 4927054 w 7269107"/>
                <a:gd name="connsiteY3" fmla="*/ 6858000 h 6858000"/>
                <a:gd name="connsiteX4" fmla="*/ 4982167 w 7269107"/>
                <a:gd name="connsiteY4" fmla="*/ 6852876 h 6858000"/>
                <a:gd name="connsiteX5" fmla="*/ 5743768 w 7269107"/>
                <a:gd name="connsiteY5" fmla="*/ 6606245 h 6858000"/>
                <a:gd name="connsiteX6" fmla="*/ 6843778 w 7269107"/>
                <a:gd name="connsiteY6" fmla="*/ 5848440 h 6858000"/>
                <a:gd name="connsiteX7" fmla="*/ 7115515 w 7269107"/>
                <a:gd name="connsiteY7" fmla="*/ 5637891 h 6858000"/>
                <a:gd name="connsiteX8" fmla="*/ 6870111 w 7269107"/>
                <a:gd name="connsiteY8" fmla="*/ 0 h 6858000"/>
                <a:gd name="connsiteX9" fmla="*/ 7269107 w 7269107"/>
                <a:gd name="connsiteY9" fmla="*/ 0 h 6858000"/>
                <a:gd name="connsiteX10" fmla="*/ 7269107 w 7269107"/>
                <a:gd name="connsiteY10" fmla="*/ 243137 h 6858000"/>
                <a:gd name="connsiteX11" fmla="*/ 7089989 w 7269107"/>
                <a:gd name="connsiteY11" fmla="*/ 119955 h 6858000"/>
                <a:gd name="connsiteX12" fmla="*/ 6952948 w 7269107"/>
                <a:gd name="connsiteY12" fmla="*/ 41521 h 6858000"/>
                <a:gd name="connsiteX13" fmla="*/ 1797606 w 7269107"/>
                <a:gd name="connsiteY13" fmla="*/ 0 h 6858000"/>
                <a:gd name="connsiteX14" fmla="*/ 3815328 w 7269107"/>
                <a:gd name="connsiteY14" fmla="*/ 0 h 6858000"/>
                <a:gd name="connsiteX15" fmla="*/ 3627371 w 7269107"/>
                <a:gd name="connsiteY15" fmla="*/ 77142 h 6858000"/>
                <a:gd name="connsiteX16" fmla="*/ 2379115 w 7269107"/>
                <a:gd name="connsiteY16" fmla="*/ 856285 h 6858000"/>
                <a:gd name="connsiteX17" fmla="*/ 1386699 w 7269107"/>
                <a:gd name="connsiteY17" fmla="*/ 2086062 h 6858000"/>
                <a:gd name="connsiteX18" fmla="*/ 1031258 w 7269107"/>
                <a:gd name="connsiteY18" fmla="*/ 3498372 h 6858000"/>
                <a:gd name="connsiteX19" fmla="*/ 1618904 w 7269107"/>
                <a:gd name="connsiteY19" fmla="*/ 4781604 h 6858000"/>
                <a:gd name="connsiteX20" fmla="*/ 1934812 w 7269107"/>
                <a:gd name="connsiteY20" fmla="*/ 5225904 h 6858000"/>
                <a:gd name="connsiteX21" fmla="*/ 3140010 w 7269107"/>
                <a:gd name="connsiteY21" fmla="*/ 6456196 h 6858000"/>
                <a:gd name="connsiteX22" fmla="*/ 4281662 w 7269107"/>
                <a:gd name="connsiteY22" fmla="*/ 6843305 h 6858000"/>
                <a:gd name="connsiteX23" fmla="*/ 4449058 w 7269107"/>
                <a:gd name="connsiteY23" fmla="*/ 6858000 h 6858000"/>
                <a:gd name="connsiteX24" fmla="*/ 1970756 w 7269107"/>
                <a:gd name="connsiteY24" fmla="*/ 6858000 h 6858000"/>
                <a:gd name="connsiteX25" fmla="*/ 1735871 w 7269107"/>
                <a:gd name="connsiteY25" fmla="*/ 6627685 h 6858000"/>
                <a:gd name="connsiteX26" fmla="*/ 1080930 w 7269107"/>
                <a:gd name="connsiteY26" fmla="*/ 5805127 h 6858000"/>
                <a:gd name="connsiteX27" fmla="*/ 0 w 7269107"/>
                <a:gd name="connsiteY27" fmla="*/ 3498372 h 6858000"/>
                <a:gd name="connsiteX28" fmla="*/ 1708172 w 7269107"/>
                <a:gd name="connsiteY28"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69107" h="6858000">
                  <a:moveTo>
                    <a:pt x="7269107" y="5518449"/>
                  </a:moveTo>
                  <a:lnTo>
                    <a:pt x="7269107" y="6823281"/>
                  </a:lnTo>
                  <a:lnTo>
                    <a:pt x="7224122" y="6858000"/>
                  </a:lnTo>
                  <a:lnTo>
                    <a:pt x="4927054" y="6858000"/>
                  </a:lnTo>
                  <a:lnTo>
                    <a:pt x="4982167" y="6852876"/>
                  </a:lnTo>
                  <a:cubicBezTo>
                    <a:pt x="5236517" y="6821036"/>
                    <a:pt x="5483373" y="6740566"/>
                    <a:pt x="5743768" y="6606245"/>
                  </a:cubicBezTo>
                  <a:cubicBezTo>
                    <a:pt x="6099551" y="6422337"/>
                    <a:pt x="6452586" y="6154209"/>
                    <a:pt x="6843778" y="5848440"/>
                  </a:cubicBezTo>
                  <a:cubicBezTo>
                    <a:pt x="6935559" y="5776768"/>
                    <a:pt x="7026997" y="5706642"/>
                    <a:pt x="7115515" y="5637891"/>
                  </a:cubicBezTo>
                  <a:close/>
                  <a:moveTo>
                    <a:pt x="6870111" y="0"/>
                  </a:moveTo>
                  <a:lnTo>
                    <a:pt x="7269107" y="0"/>
                  </a:lnTo>
                  <a:lnTo>
                    <a:pt x="7269107" y="243137"/>
                  </a:lnTo>
                  <a:lnTo>
                    <a:pt x="7089989" y="119955"/>
                  </a:lnTo>
                  <a:cubicBezTo>
                    <a:pt x="7045081" y="92581"/>
                    <a:pt x="6999384" y="66425"/>
                    <a:pt x="6952948" y="41521"/>
                  </a:cubicBezTo>
                  <a:close/>
                  <a:moveTo>
                    <a:pt x="1797606" y="0"/>
                  </a:moveTo>
                  <a:lnTo>
                    <a:pt x="3815328" y="0"/>
                  </a:lnTo>
                  <a:lnTo>
                    <a:pt x="3627371" y="77142"/>
                  </a:lnTo>
                  <a:cubicBezTo>
                    <a:pt x="3175548" y="273822"/>
                    <a:pt x="2754868" y="536281"/>
                    <a:pt x="2379115" y="856285"/>
                  </a:cubicBezTo>
                  <a:cubicBezTo>
                    <a:pt x="1959736" y="1215679"/>
                    <a:pt x="1616497" y="1640901"/>
                    <a:pt x="1386699" y="2086062"/>
                  </a:cubicBezTo>
                  <a:cubicBezTo>
                    <a:pt x="1151572" y="2543083"/>
                    <a:pt x="1031258" y="3018150"/>
                    <a:pt x="1031258" y="3498372"/>
                  </a:cubicBezTo>
                  <a:cubicBezTo>
                    <a:pt x="1031258" y="3957455"/>
                    <a:pt x="1211213" y="4223692"/>
                    <a:pt x="1618904" y="4781604"/>
                  </a:cubicBezTo>
                  <a:cubicBezTo>
                    <a:pt x="1720826" y="4921339"/>
                    <a:pt x="1826186" y="5065887"/>
                    <a:pt x="1934812" y="5225904"/>
                  </a:cubicBezTo>
                  <a:cubicBezTo>
                    <a:pt x="2318957" y="5792064"/>
                    <a:pt x="2713069" y="6194600"/>
                    <a:pt x="3140010" y="6456196"/>
                  </a:cubicBezTo>
                  <a:cubicBezTo>
                    <a:pt x="3479423" y="6664512"/>
                    <a:pt x="3855769" y="6792387"/>
                    <a:pt x="4281662" y="6843305"/>
                  </a:cubicBezTo>
                  <a:lnTo>
                    <a:pt x="4449058" y="6858000"/>
                  </a:lnTo>
                  <a:lnTo>
                    <a:pt x="1970756" y="6858000"/>
                  </a:lnTo>
                  <a:lnTo>
                    <a:pt x="1735871" y="6627685"/>
                  </a:lnTo>
                  <a:cubicBezTo>
                    <a:pt x="1502482" y="6382823"/>
                    <a:pt x="1285773" y="6107254"/>
                    <a:pt x="1080930" y="5805127"/>
                  </a:cubicBezTo>
                  <a:cubicBezTo>
                    <a:pt x="556364" y="5032027"/>
                    <a:pt x="0" y="4501616"/>
                    <a:pt x="0" y="3498372"/>
                  </a:cubicBezTo>
                  <a:cubicBezTo>
                    <a:pt x="0" y="2160829"/>
                    <a:pt x="685185" y="949872"/>
                    <a:pt x="1708172" y="73302"/>
                  </a:cubicBezTo>
                  <a:close/>
                </a:path>
              </a:pathLst>
            </a:custGeom>
            <a:gradFill>
              <a:gsLst>
                <a:gs pos="2000">
                  <a:schemeClr val="bg1">
                    <a:alpha val="10000"/>
                  </a:schemeClr>
                </a:gs>
                <a:gs pos="5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Espace réservé du contenu 2">
            <a:extLst>
              <a:ext uri="{FF2B5EF4-FFF2-40B4-BE49-F238E27FC236}">
                <a16:creationId xmlns:a16="http://schemas.microsoft.com/office/drawing/2014/main" xmlns="" id="{B3563FD1-85CC-EE46-9D75-23E44BD40B67}"/>
              </a:ext>
            </a:extLst>
          </p:cNvPr>
          <p:cNvSpPr>
            <a:spLocks noGrp="1"/>
          </p:cNvSpPr>
          <p:nvPr>
            <p:ph idx="1"/>
          </p:nvPr>
        </p:nvSpPr>
        <p:spPr>
          <a:xfrm>
            <a:off x="6975712" y="870537"/>
            <a:ext cx="4825763" cy="5982177"/>
          </a:xfrm>
        </p:spPr>
        <p:txBody>
          <a:bodyPr anchor="ctr">
            <a:normAutofit/>
          </a:bodyPr>
          <a:lstStyle/>
          <a:p>
            <a:pPr marL="0" indent="0">
              <a:buNone/>
            </a:pPr>
            <a:endParaRPr lang="fr-CA" sz="2000" dirty="0">
              <a:solidFill>
                <a:schemeClr val="tx2"/>
              </a:solidFill>
            </a:endParaRPr>
          </a:p>
          <a:p>
            <a:r>
              <a:rPr lang="fr-CA" sz="2000" dirty="0">
                <a:solidFill>
                  <a:schemeClr val="tx2"/>
                </a:solidFill>
              </a:rPr>
              <a:t>Le recadrage des attentes et la traduction des besoins en services</a:t>
            </a:r>
          </a:p>
          <a:p>
            <a:pPr marL="0" indent="0">
              <a:buNone/>
            </a:pPr>
            <a:endParaRPr lang="fr-CA" sz="2000" dirty="0">
              <a:solidFill>
                <a:schemeClr val="tx2"/>
              </a:solidFill>
            </a:endParaRPr>
          </a:p>
          <a:p>
            <a:r>
              <a:rPr lang="fr-CA" sz="2000" dirty="0">
                <a:solidFill>
                  <a:schemeClr val="tx2"/>
                </a:solidFill>
              </a:rPr>
              <a:t>Des objectifs « explicitement implicites »:</a:t>
            </a:r>
          </a:p>
          <a:p>
            <a:pPr marL="457200" lvl="1" indent="0">
              <a:buNone/>
            </a:pPr>
            <a:r>
              <a:rPr lang="fr-CA" sz="1600" dirty="0">
                <a:solidFill>
                  <a:schemeClr val="tx2"/>
                </a:solidFill>
              </a:rPr>
              <a:t>	- Une socialisation diagnostique</a:t>
            </a:r>
          </a:p>
          <a:p>
            <a:pPr marL="457200" lvl="1" indent="0">
              <a:buNone/>
            </a:pPr>
            <a:r>
              <a:rPr lang="fr-CA" sz="1600" dirty="0">
                <a:solidFill>
                  <a:schemeClr val="tx2"/>
                </a:solidFill>
              </a:rPr>
              <a:t>	- Le support émotif des parents</a:t>
            </a:r>
          </a:p>
          <a:p>
            <a:pPr marL="457200" lvl="1" indent="0">
              <a:buNone/>
            </a:pPr>
            <a:r>
              <a:rPr lang="fr-CA" sz="1600" dirty="0">
                <a:solidFill>
                  <a:schemeClr val="tx2"/>
                </a:solidFill>
              </a:rPr>
              <a:t>	- Pallier l’attente et la discontinuité</a:t>
            </a:r>
          </a:p>
          <a:p>
            <a:pPr marL="457200" lvl="1" indent="0">
              <a:buNone/>
            </a:pPr>
            <a:r>
              <a:rPr lang="fr-CA" sz="1600" dirty="0">
                <a:solidFill>
                  <a:schemeClr val="tx2"/>
                </a:solidFill>
              </a:rPr>
              <a:t>	- Préparer aux interventions ultérieures</a:t>
            </a:r>
          </a:p>
          <a:p>
            <a:pPr marL="0" indent="0">
              <a:buNone/>
            </a:pPr>
            <a:endParaRPr lang="fr-CA" sz="2000" dirty="0">
              <a:solidFill>
                <a:schemeClr val="tx2"/>
              </a:solidFill>
            </a:endParaRPr>
          </a:p>
        </p:txBody>
      </p:sp>
    </p:spTree>
    <p:extLst>
      <p:ext uri="{BB962C8B-B14F-4D97-AF65-F5344CB8AC3E}">
        <p14:creationId xmlns:p14="http://schemas.microsoft.com/office/powerpoint/2010/main" val="2077637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re 1">
            <a:extLst>
              <a:ext uri="{FF2B5EF4-FFF2-40B4-BE49-F238E27FC236}">
                <a16:creationId xmlns:a16="http://schemas.microsoft.com/office/drawing/2014/main" xmlns="" id="{989CC0D2-7112-8C45-A902-4A98C81AFA3A}"/>
              </a:ext>
            </a:extLst>
          </p:cNvPr>
          <p:cNvSpPr>
            <a:spLocks noGrp="1"/>
          </p:cNvSpPr>
          <p:nvPr>
            <p:ph type="title"/>
          </p:nvPr>
        </p:nvSpPr>
        <p:spPr>
          <a:xfrm>
            <a:off x="1179226" y="352992"/>
            <a:ext cx="9833548" cy="1325563"/>
          </a:xfrm>
        </p:spPr>
        <p:txBody>
          <a:bodyPr anchor="b">
            <a:normAutofit/>
          </a:bodyPr>
          <a:lstStyle/>
          <a:p>
            <a:pPr algn="ctr"/>
            <a:r>
              <a:rPr lang="fr-CA" sz="3600" dirty="0">
                <a:solidFill>
                  <a:schemeClr val="tx2"/>
                </a:solidFill>
              </a:rPr>
              <a:t>Des points de consensus</a:t>
            </a:r>
          </a:p>
        </p:txBody>
      </p:sp>
      <p:grpSp>
        <p:nvGrpSpPr>
          <p:cNvPr id="12" name="Group 11">
            <a:extLst>
              <a:ext uri="{FF2B5EF4-FFF2-40B4-BE49-F238E27FC236}">
                <a16:creationId xmlns:a16="http://schemas.microsoft.com/office/drawing/2014/main" xmlns=""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xmlns=""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Espace réservé du contenu 2">
            <a:extLst>
              <a:ext uri="{FF2B5EF4-FFF2-40B4-BE49-F238E27FC236}">
                <a16:creationId xmlns:a16="http://schemas.microsoft.com/office/drawing/2014/main" xmlns="" id="{A50331AB-E9FA-B841-8BD8-9536AE5CE072}"/>
              </a:ext>
            </a:extLst>
          </p:cNvPr>
          <p:cNvSpPr>
            <a:spLocks noGrp="1"/>
          </p:cNvSpPr>
          <p:nvPr>
            <p:ph idx="1"/>
          </p:nvPr>
        </p:nvSpPr>
        <p:spPr>
          <a:xfrm>
            <a:off x="1179226" y="2184277"/>
            <a:ext cx="9833548" cy="3916486"/>
          </a:xfrm>
        </p:spPr>
        <p:txBody>
          <a:bodyPr>
            <a:normAutofit/>
          </a:bodyPr>
          <a:lstStyle/>
          <a:p>
            <a:pPr marL="0" indent="0">
              <a:buNone/>
            </a:pPr>
            <a:endParaRPr lang="fr-CA" dirty="0">
              <a:solidFill>
                <a:srgbClr val="44536A"/>
              </a:solidFill>
            </a:endParaRPr>
          </a:p>
          <a:p>
            <a:pPr lvl="2"/>
            <a:r>
              <a:rPr lang="fr-CA" dirty="0">
                <a:solidFill>
                  <a:srgbClr val="44536A"/>
                </a:solidFill>
              </a:rPr>
              <a:t>Doit faire place à toute la famille</a:t>
            </a:r>
          </a:p>
          <a:p>
            <a:pPr lvl="2"/>
            <a:r>
              <a:rPr lang="fr-CA" dirty="0">
                <a:solidFill>
                  <a:srgbClr val="44536A"/>
                </a:solidFill>
              </a:rPr>
              <a:t>Se bâtir sur la fiabilité et la confiance mutuelle </a:t>
            </a:r>
          </a:p>
          <a:p>
            <a:pPr lvl="2"/>
            <a:r>
              <a:rPr lang="fr-CA" dirty="0">
                <a:solidFill>
                  <a:srgbClr val="44536A"/>
                </a:solidFill>
              </a:rPr>
              <a:t>Privilégier le choix d’objectifs réalistes établis dans une optique d’alliance thérapeutique</a:t>
            </a:r>
          </a:p>
          <a:p>
            <a:pPr lvl="2"/>
            <a:r>
              <a:rPr lang="fr-CA" dirty="0">
                <a:solidFill>
                  <a:srgbClr val="44536A"/>
                </a:solidFill>
              </a:rPr>
              <a:t>La « définition de la situation », des besoins et les services que l’on y associe est la même pour tous</a:t>
            </a:r>
          </a:p>
          <a:p>
            <a:endParaRPr lang="fr-CA" sz="1800" dirty="0">
              <a:solidFill>
                <a:schemeClr val="tx2"/>
              </a:solidFill>
            </a:endParaRPr>
          </a:p>
        </p:txBody>
      </p:sp>
      <p:grpSp>
        <p:nvGrpSpPr>
          <p:cNvPr id="18" name="Group 17">
            <a:extLst>
              <a:ext uri="{FF2B5EF4-FFF2-40B4-BE49-F238E27FC236}">
                <a16:creationId xmlns:a16="http://schemas.microsoft.com/office/drawing/2014/main" xmlns=""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xmlns=""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xmlns=""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xmlns=""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xmlns=""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30431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9">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9" name="Group 11">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20" name="Freeform: Shape 12">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13">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14">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xmlns="" id="{5741DD87-FCE4-3A47-B407-C94F53A9DAF2}"/>
              </a:ext>
            </a:extLst>
          </p:cNvPr>
          <p:cNvSpPr>
            <a:spLocks noGrp="1"/>
          </p:cNvSpPr>
          <p:nvPr>
            <p:ph type="title"/>
          </p:nvPr>
        </p:nvSpPr>
        <p:spPr>
          <a:xfrm>
            <a:off x="787001" y="1422801"/>
            <a:ext cx="3855720" cy="4371974"/>
          </a:xfrm>
        </p:spPr>
        <p:txBody>
          <a:bodyPr>
            <a:normAutofit/>
          </a:bodyPr>
          <a:lstStyle/>
          <a:p>
            <a:r>
              <a:rPr lang="fr-CA" sz="3600" dirty="0">
                <a:solidFill>
                  <a:schemeClr val="tx2"/>
                </a:solidFill>
              </a:rPr>
              <a:t>Conclusions</a:t>
            </a:r>
            <a:br>
              <a:rPr lang="fr-CA" sz="3600" dirty="0">
                <a:solidFill>
                  <a:schemeClr val="tx2"/>
                </a:solidFill>
              </a:rPr>
            </a:br>
            <a:endParaRPr lang="fr-CA" sz="3600" dirty="0">
              <a:solidFill>
                <a:schemeClr val="tx2"/>
              </a:solidFill>
            </a:endParaRPr>
          </a:p>
        </p:txBody>
      </p:sp>
      <p:sp>
        <p:nvSpPr>
          <p:cNvPr id="3" name="Espace réservé du contenu 2">
            <a:extLst>
              <a:ext uri="{FF2B5EF4-FFF2-40B4-BE49-F238E27FC236}">
                <a16:creationId xmlns:a16="http://schemas.microsoft.com/office/drawing/2014/main" xmlns="" id="{503EE210-12B2-F04A-AA8F-1358BD17A433}"/>
              </a:ext>
            </a:extLst>
          </p:cNvPr>
          <p:cNvSpPr>
            <a:spLocks noGrp="1"/>
          </p:cNvSpPr>
          <p:nvPr>
            <p:ph idx="1"/>
          </p:nvPr>
        </p:nvSpPr>
        <p:spPr>
          <a:xfrm>
            <a:off x="6183775" y="577060"/>
            <a:ext cx="5221224" cy="6100079"/>
          </a:xfrm>
        </p:spPr>
        <p:txBody>
          <a:bodyPr anchor="ctr">
            <a:normAutofit/>
          </a:bodyPr>
          <a:lstStyle/>
          <a:p>
            <a:r>
              <a:rPr lang="fr-CA" sz="2000" dirty="0">
                <a:solidFill>
                  <a:schemeClr val="tx2"/>
                </a:solidFill>
              </a:rPr>
              <a:t>Le pivot est une « fonction »</a:t>
            </a:r>
          </a:p>
          <a:p>
            <a:endParaRPr lang="fr-CA" dirty="0"/>
          </a:p>
          <a:p>
            <a:endParaRPr lang="fr-CA" sz="2000" dirty="0">
              <a:solidFill>
                <a:srgbClr val="44536A"/>
              </a:solidFill>
            </a:endParaRPr>
          </a:p>
        </p:txBody>
      </p:sp>
    </p:spTree>
    <p:extLst>
      <p:ext uri="{BB962C8B-B14F-4D97-AF65-F5344CB8AC3E}">
        <p14:creationId xmlns:p14="http://schemas.microsoft.com/office/powerpoint/2010/main" val="1050844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9">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9" name="Group 11">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20" name="Freeform: Shape 12">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13">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14">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xmlns="" id="{5741DD87-FCE4-3A47-B407-C94F53A9DAF2}"/>
              </a:ext>
            </a:extLst>
          </p:cNvPr>
          <p:cNvSpPr>
            <a:spLocks noGrp="1"/>
          </p:cNvSpPr>
          <p:nvPr>
            <p:ph type="title"/>
          </p:nvPr>
        </p:nvSpPr>
        <p:spPr>
          <a:xfrm>
            <a:off x="787001" y="1422801"/>
            <a:ext cx="3855720" cy="4371974"/>
          </a:xfrm>
        </p:spPr>
        <p:txBody>
          <a:bodyPr>
            <a:normAutofit/>
          </a:bodyPr>
          <a:lstStyle/>
          <a:p>
            <a:r>
              <a:rPr lang="fr-CA" sz="3600" dirty="0">
                <a:solidFill>
                  <a:schemeClr val="tx2"/>
                </a:solidFill>
              </a:rPr>
              <a:t>Conclusions</a:t>
            </a:r>
            <a:br>
              <a:rPr lang="fr-CA" sz="3600" dirty="0">
                <a:solidFill>
                  <a:schemeClr val="tx2"/>
                </a:solidFill>
              </a:rPr>
            </a:br>
            <a:endParaRPr lang="fr-CA" sz="3600" dirty="0">
              <a:solidFill>
                <a:schemeClr val="tx2"/>
              </a:solidFill>
            </a:endParaRPr>
          </a:p>
        </p:txBody>
      </p:sp>
      <p:sp>
        <p:nvSpPr>
          <p:cNvPr id="3" name="Espace réservé du contenu 2">
            <a:extLst>
              <a:ext uri="{FF2B5EF4-FFF2-40B4-BE49-F238E27FC236}">
                <a16:creationId xmlns:a16="http://schemas.microsoft.com/office/drawing/2014/main" xmlns="" id="{503EE210-12B2-F04A-AA8F-1358BD17A433}"/>
              </a:ext>
            </a:extLst>
          </p:cNvPr>
          <p:cNvSpPr>
            <a:spLocks noGrp="1"/>
          </p:cNvSpPr>
          <p:nvPr>
            <p:ph idx="1"/>
          </p:nvPr>
        </p:nvSpPr>
        <p:spPr>
          <a:xfrm>
            <a:off x="6183775" y="577060"/>
            <a:ext cx="5221224" cy="6100079"/>
          </a:xfrm>
        </p:spPr>
        <p:txBody>
          <a:bodyPr anchor="ctr">
            <a:normAutofit/>
          </a:bodyPr>
          <a:lstStyle/>
          <a:p>
            <a:r>
              <a:rPr lang="fr-CA" sz="2000" dirty="0">
                <a:solidFill>
                  <a:schemeClr val="tx2"/>
                </a:solidFill>
              </a:rPr>
              <a:t>Le pivot est une « fonction »</a:t>
            </a:r>
          </a:p>
          <a:p>
            <a:r>
              <a:rPr lang="fr-CA" sz="2000" dirty="0">
                <a:solidFill>
                  <a:schemeClr val="tx2"/>
                </a:solidFill>
              </a:rPr>
              <a:t>Le pivot est une re/division du travail d’intervention</a:t>
            </a:r>
          </a:p>
          <a:p>
            <a:pPr marL="457200" lvl="1" indent="0">
              <a:buNone/>
            </a:pPr>
            <a:r>
              <a:rPr lang="fr-CA" sz="1600" dirty="0">
                <a:solidFill>
                  <a:schemeClr val="tx2"/>
                </a:solidFill>
              </a:rPr>
              <a:t>	- La complémentarité</a:t>
            </a:r>
          </a:p>
          <a:p>
            <a:pPr marL="457200" lvl="1" indent="0">
              <a:buNone/>
            </a:pPr>
            <a:r>
              <a:rPr lang="fr-CA" sz="1600" dirty="0">
                <a:solidFill>
                  <a:schemeClr val="tx2"/>
                </a:solidFill>
              </a:rPr>
              <a:t>	- La cohérence et l’intégration</a:t>
            </a:r>
          </a:p>
          <a:p>
            <a:pPr marL="457200" lvl="1" indent="0">
              <a:buNone/>
            </a:pPr>
            <a:r>
              <a:rPr lang="fr-CA" sz="1600" dirty="0">
                <a:solidFill>
                  <a:schemeClr val="tx2"/>
                </a:solidFill>
              </a:rPr>
              <a:t>	- La couverture complète</a:t>
            </a:r>
          </a:p>
          <a:p>
            <a:endParaRPr lang="fr-CA" dirty="0"/>
          </a:p>
          <a:p>
            <a:endParaRPr lang="fr-CA" sz="2000" dirty="0">
              <a:solidFill>
                <a:srgbClr val="44536A"/>
              </a:solidFill>
            </a:endParaRPr>
          </a:p>
        </p:txBody>
      </p:sp>
    </p:spTree>
    <p:extLst>
      <p:ext uri="{BB962C8B-B14F-4D97-AF65-F5344CB8AC3E}">
        <p14:creationId xmlns:p14="http://schemas.microsoft.com/office/powerpoint/2010/main" val="347952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9">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9" name="Group 11">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20" name="Freeform: Shape 12">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13">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14">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xmlns="" id="{5741DD87-FCE4-3A47-B407-C94F53A9DAF2}"/>
              </a:ext>
            </a:extLst>
          </p:cNvPr>
          <p:cNvSpPr>
            <a:spLocks noGrp="1"/>
          </p:cNvSpPr>
          <p:nvPr>
            <p:ph type="title"/>
          </p:nvPr>
        </p:nvSpPr>
        <p:spPr>
          <a:xfrm>
            <a:off x="787001" y="1422801"/>
            <a:ext cx="3855720" cy="4371974"/>
          </a:xfrm>
        </p:spPr>
        <p:txBody>
          <a:bodyPr>
            <a:normAutofit/>
          </a:bodyPr>
          <a:lstStyle/>
          <a:p>
            <a:r>
              <a:rPr lang="fr-CA" sz="3600" dirty="0">
                <a:solidFill>
                  <a:schemeClr val="tx2"/>
                </a:solidFill>
              </a:rPr>
              <a:t>Conclusions</a:t>
            </a:r>
            <a:br>
              <a:rPr lang="fr-CA" sz="3600" dirty="0">
                <a:solidFill>
                  <a:schemeClr val="tx2"/>
                </a:solidFill>
              </a:rPr>
            </a:br>
            <a:endParaRPr lang="fr-CA" sz="3600" dirty="0">
              <a:solidFill>
                <a:schemeClr val="tx2"/>
              </a:solidFill>
            </a:endParaRPr>
          </a:p>
        </p:txBody>
      </p:sp>
      <p:sp>
        <p:nvSpPr>
          <p:cNvPr id="3" name="Espace réservé du contenu 2">
            <a:extLst>
              <a:ext uri="{FF2B5EF4-FFF2-40B4-BE49-F238E27FC236}">
                <a16:creationId xmlns:a16="http://schemas.microsoft.com/office/drawing/2014/main" xmlns="" id="{503EE210-12B2-F04A-AA8F-1358BD17A433}"/>
              </a:ext>
            </a:extLst>
          </p:cNvPr>
          <p:cNvSpPr>
            <a:spLocks noGrp="1"/>
          </p:cNvSpPr>
          <p:nvPr>
            <p:ph idx="1"/>
          </p:nvPr>
        </p:nvSpPr>
        <p:spPr>
          <a:xfrm>
            <a:off x="6183775" y="577060"/>
            <a:ext cx="5221224" cy="6100079"/>
          </a:xfrm>
        </p:spPr>
        <p:txBody>
          <a:bodyPr anchor="ctr">
            <a:normAutofit/>
          </a:bodyPr>
          <a:lstStyle/>
          <a:p>
            <a:r>
              <a:rPr lang="fr-CA" sz="2000" dirty="0">
                <a:solidFill>
                  <a:schemeClr val="tx2"/>
                </a:solidFill>
              </a:rPr>
              <a:t>Le pivot est une « fonction »</a:t>
            </a:r>
          </a:p>
          <a:p>
            <a:r>
              <a:rPr lang="fr-CA" sz="2000" dirty="0">
                <a:solidFill>
                  <a:schemeClr val="tx2"/>
                </a:solidFill>
              </a:rPr>
              <a:t>Le pivot est une re/division du travail d’intervention</a:t>
            </a:r>
          </a:p>
          <a:p>
            <a:pPr marL="457200" lvl="1" indent="0">
              <a:buNone/>
            </a:pPr>
            <a:r>
              <a:rPr lang="fr-CA" sz="1600" dirty="0">
                <a:solidFill>
                  <a:schemeClr val="tx2"/>
                </a:solidFill>
              </a:rPr>
              <a:t>	- La complémentarité</a:t>
            </a:r>
          </a:p>
          <a:p>
            <a:pPr marL="457200" lvl="1" indent="0">
              <a:buNone/>
            </a:pPr>
            <a:r>
              <a:rPr lang="fr-CA" sz="1600" dirty="0">
                <a:solidFill>
                  <a:schemeClr val="tx2"/>
                </a:solidFill>
              </a:rPr>
              <a:t>	- La cohérence et l’intégration</a:t>
            </a:r>
          </a:p>
          <a:p>
            <a:pPr marL="457200" lvl="1" indent="0">
              <a:buNone/>
            </a:pPr>
            <a:r>
              <a:rPr lang="fr-CA" sz="1600" dirty="0">
                <a:solidFill>
                  <a:schemeClr val="tx2"/>
                </a:solidFill>
              </a:rPr>
              <a:t>	- La couverture complète</a:t>
            </a:r>
          </a:p>
          <a:p>
            <a:r>
              <a:rPr lang="fr-CA" sz="2000" dirty="0">
                <a:solidFill>
                  <a:srgbClr val="44536A"/>
                </a:solidFill>
              </a:rPr>
              <a:t>Philosophie d’intervention mettant en son centre le réalisme thérapeutique </a:t>
            </a:r>
          </a:p>
          <a:p>
            <a:endParaRPr lang="fr-CA" dirty="0"/>
          </a:p>
          <a:p>
            <a:endParaRPr lang="fr-CA" sz="2000" dirty="0">
              <a:solidFill>
                <a:srgbClr val="44536A"/>
              </a:solidFill>
            </a:endParaRPr>
          </a:p>
        </p:txBody>
      </p:sp>
    </p:spTree>
    <p:extLst>
      <p:ext uri="{BB962C8B-B14F-4D97-AF65-F5344CB8AC3E}">
        <p14:creationId xmlns:p14="http://schemas.microsoft.com/office/powerpoint/2010/main" val="1520290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9">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9" name="Group 11">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20" name="Freeform: Shape 12">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13">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14">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xmlns="" id="{5741DD87-FCE4-3A47-B407-C94F53A9DAF2}"/>
              </a:ext>
            </a:extLst>
          </p:cNvPr>
          <p:cNvSpPr>
            <a:spLocks noGrp="1"/>
          </p:cNvSpPr>
          <p:nvPr>
            <p:ph type="title"/>
          </p:nvPr>
        </p:nvSpPr>
        <p:spPr>
          <a:xfrm>
            <a:off x="787001" y="1422801"/>
            <a:ext cx="3855720" cy="4371974"/>
          </a:xfrm>
        </p:spPr>
        <p:txBody>
          <a:bodyPr>
            <a:normAutofit/>
          </a:bodyPr>
          <a:lstStyle/>
          <a:p>
            <a:r>
              <a:rPr lang="fr-CA" sz="3600" dirty="0">
                <a:solidFill>
                  <a:schemeClr val="tx2"/>
                </a:solidFill>
              </a:rPr>
              <a:t>Conclusions</a:t>
            </a:r>
            <a:br>
              <a:rPr lang="fr-CA" sz="3600" dirty="0">
                <a:solidFill>
                  <a:schemeClr val="tx2"/>
                </a:solidFill>
              </a:rPr>
            </a:br>
            <a:endParaRPr lang="fr-CA" sz="3600" dirty="0">
              <a:solidFill>
                <a:schemeClr val="tx2"/>
              </a:solidFill>
            </a:endParaRPr>
          </a:p>
        </p:txBody>
      </p:sp>
      <p:sp>
        <p:nvSpPr>
          <p:cNvPr id="3" name="Espace réservé du contenu 2">
            <a:extLst>
              <a:ext uri="{FF2B5EF4-FFF2-40B4-BE49-F238E27FC236}">
                <a16:creationId xmlns:a16="http://schemas.microsoft.com/office/drawing/2014/main" xmlns="" id="{503EE210-12B2-F04A-AA8F-1358BD17A433}"/>
              </a:ext>
            </a:extLst>
          </p:cNvPr>
          <p:cNvSpPr>
            <a:spLocks noGrp="1"/>
          </p:cNvSpPr>
          <p:nvPr>
            <p:ph idx="1"/>
          </p:nvPr>
        </p:nvSpPr>
        <p:spPr>
          <a:xfrm>
            <a:off x="6183775" y="577060"/>
            <a:ext cx="5221224" cy="6100079"/>
          </a:xfrm>
        </p:spPr>
        <p:txBody>
          <a:bodyPr anchor="ctr">
            <a:normAutofit/>
          </a:bodyPr>
          <a:lstStyle/>
          <a:p>
            <a:r>
              <a:rPr lang="fr-CA" sz="2000" dirty="0">
                <a:solidFill>
                  <a:schemeClr val="tx2"/>
                </a:solidFill>
              </a:rPr>
              <a:t>Le pivot est une « fonction »</a:t>
            </a:r>
          </a:p>
          <a:p>
            <a:r>
              <a:rPr lang="fr-CA" sz="2000" dirty="0">
                <a:solidFill>
                  <a:schemeClr val="tx2"/>
                </a:solidFill>
              </a:rPr>
              <a:t>Le pivot est une re/division du travail d’intervention</a:t>
            </a:r>
          </a:p>
          <a:p>
            <a:pPr marL="457200" lvl="1" indent="0">
              <a:buNone/>
            </a:pPr>
            <a:r>
              <a:rPr lang="fr-CA" sz="1600" dirty="0">
                <a:solidFill>
                  <a:schemeClr val="tx2"/>
                </a:solidFill>
              </a:rPr>
              <a:t>	- La complémentarité</a:t>
            </a:r>
          </a:p>
          <a:p>
            <a:pPr marL="457200" lvl="1" indent="0">
              <a:buNone/>
            </a:pPr>
            <a:r>
              <a:rPr lang="fr-CA" sz="1600" dirty="0">
                <a:solidFill>
                  <a:schemeClr val="tx2"/>
                </a:solidFill>
              </a:rPr>
              <a:t>	- La cohérence et l’intégration</a:t>
            </a:r>
          </a:p>
          <a:p>
            <a:pPr marL="457200" lvl="1" indent="0">
              <a:buNone/>
            </a:pPr>
            <a:r>
              <a:rPr lang="fr-CA" sz="1600" dirty="0">
                <a:solidFill>
                  <a:schemeClr val="tx2"/>
                </a:solidFill>
              </a:rPr>
              <a:t>	- La couverture complète</a:t>
            </a:r>
          </a:p>
          <a:p>
            <a:r>
              <a:rPr lang="fr-CA" sz="2000" dirty="0">
                <a:solidFill>
                  <a:srgbClr val="44536A"/>
                </a:solidFill>
              </a:rPr>
              <a:t>Philosophie d’intervention mettant en son centre le réalisme thérapeutique </a:t>
            </a:r>
          </a:p>
          <a:p>
            <a:r>
              <a:rPr lang="fr-CA" sz="2000" dirty="0">
                <a:solidFill>
                  <a:srgbClr val="44536A"/>
                </a:solidFill>
              </a:rPr>
              <a:t>Normes sociales (développement de l’enfant, parentalité, couple, famille)</a:t>
            </a:r>
          </a:p>
          <a:p>
            <a:endParaRPr lang="fr-CA" dirty="0"/>
          </a:p>
          <a:p>
            <a:endParaRPr lang="fr-CA" sz="2000" dirty="0">
              <a:solidFill>
                <a:srgbClr val="44536A"/>
              </a:solidFill>
            </a:endParaRPr>
          </a:p>
        </p:txBody>
      </p:sp>
    </p:spTree>
    <p:extLst>
      <p:ext uri="{BB962C8B-B14F-4D97-AF65-F5344CB8AC3E}">
        <p14:creationId xmlns:p14="http://schemas.microsoft.com/office/powerpoint/2010/main" val="308658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54A6836E-C603-43CB-9DA7-89D8E3FA38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296007DD-F9BF-4F0F-B8C6-C514B28419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re 1">
            <a:extLst>
              <a:ext uri="{FF2B5EF4-FFF2-40B4-BE49-F238E27FC236}">
                <a16:creationId xmlns:a16="http://schemas.microsoft.com/office/drawing/2014/main" xmlns="" id="{A7CAD574-DA3D-CC4C-99D6-532CE4A8010D}"/>
              </a:ext>
            </a:extLst>
          </p:cNvPr>
          <p:cNvSpPr>
            <a:spLocks noGrp="1"/>
          </p:cNvSpPr>
          <p:nvPr>
            <p:ph type="title"/>
          </p:nvPr>
        </p:nvSpPr>
        <p:spPr>
          <a:xfrm>
            <a:off x="753771" y="693014"/>
            <a:ext cx="10684151" cy="1991979"/>
          </a:xfrm>
        </p:spPr>
        <p:txBody>
          <a:bodyPr vert="horz" lIns="91440" tIns="45720" rIns="91440" bIns="45720" rtlCol="0" anchor="b">
            <a:normAutofit/>
          </a:bodyPr>
          <a:lstStyle/>
          <a:p>
            <a:pPr algn="ctr"/>
            <a:r>
              <a:rPr lang="en-US" sz="5200" kern="1200" dirty="0">
                <a:solidFill>
                  <a:schemeClr val="tx2"/>
                </a:solidFill>
                <a:latin typeface="+mj-lt"/>
                <a:ea typeface="+mj-ea"/>
                <a:cs typeface="+mj-cs"/>
              </a:rPr>
              <a:t>MERCI</a:t>
            </a:r>
          </a:p>
        </p:txBody>
      </p:sp>
      <p:sp>
        <p:nvSpPr>
          <p:cNvPr id="3" name="Espace réservé du contenu 2">
            <a:extLst>
              <a:ext uri="{FF2B5EF4-FFF2-40B4-BE49-F238E27FC236}">
                <a16:creationId xmlns:a16="http://schemas.microsoft.com/office/drawing/2014/main" xmlns="" id="{23E240A3-25F2-1944-9B9C-A4E97E0278AA}"/>
              </a:ext>
            </a:extLst>
          </p:cNvPr>
          <p:cNvSpPr>
            <a:spLocks noGrp="1"/>
          </p:cNvSpPr>
          <p:nvPr>
            <p:ph idx="1"/>
          </p:nvPr>
        </p:nvSpPr>
        <p:spPr>
          <a:xfrm>
            <a:off x="1361395" y="3525489"/>
            <a:ext cx="9469211" cy="2698847"/>
          </a:xfrm>
        </p:spPr>
        <p:txBody>
          <a:bodyPr vert="horz" lIns="91440" tIns="45720" rIns="91440" bIns="45720" rtlCol="0" anchor="t">
            <a:normAutofit fontScale="77500" lnSpcReduction="20000"/>
          </a:bodyPr>
          <a:lstStyle/>
          <a:p>
            <a:pPr marL="0" indent="0" algn="ctr">
              <a:buNone/>
            </a:pPr>
            <a:r>
              <a:rPr lang="fr-CA" sz="2900" kern="1200" dirty="0">
                <a:solidFill>
                  <a:schemeClr val="tx2"/>
                </a:solidFill>
                <a:latin typeface="+mn-lt"/>
                <a:ea typeface="+mn-ea"/>
                <a:cs typeface="+mn-cs"/>
              </a:rPr>
              <a:t>À toutes les familles et les </a:t>
            </a:r>
            <a:r>
              <a:rPr lang="fr-CA" sz="2900" dirty="0">
                <a:solidFill>
                  <a:schemeClr val="tx2"/>
                </a:solidFill>
              </a:rPr>
              <a:t>intervenantes</a:t>
            </a:r>
            <a:r>
              <a:rPr lang="fr-CA" sz="2900" kern="1200" dirty="0">
                <a:solidFill>
                  <a:schemeClr val="tx2"/>
                </a:solidFill>
                <a:latin typeface="+mn-lt"/>
                <a:ea typeface="+mn-ea"/>
                <a:cs typeface="+mn-cs"/>
              </a:rPr>
              <a:t> qui nous ont partagé de leur précieux temps</a:t>
            </a:r>
          </a:p>
          <a:p>
            <a:pPr marL="0" indent="0" algn="ctr">
              <a:buNone/>
            </a:pPr>
            <a:r>
              <a:rPr lang="fr-CA" sz="2900" dirty="0">
                <a:solidFill>
                  <a:schemeClr val="tx2"/>
                </a:solidFill>
              </a:rPr>
              <a:t>Aux comités scientifiques et de travail du projet, aux cheffes de service et aux directions de programme impliquées</a:t>
            </a:r>
          </a:p>
          <a:p>
            <a:pPr marL="0" indent="0" algn="ctr">
              <a:buNone/>
            </a:pPr>
            <a:r>
              <a:rPr lang="fr-CA" sz="2900" dirty="0">
                <a:solidFill>
                  <a:schemeClr val="tx2"/>
                </a:solidFill>
              </a:rPr>
              <a:t>Au Centre d’innovation pour l’autisme et la déficience intellectuelle (CIADI), la Fondation Miriam, le ministère de la Santé et des Services sociaux, les cinq CIUSSS de l’île de Montréal, l’Institut national d’excellence en santé et services sociaux (INESSS) et la Fondation Azrieli.</a:t>
            </a:r>
          </a:p>
          <a:p>
            <a:pPr marL="0" indent="0" algn="ctr">
              <a:buNone/>
            </a:pPr>
            <a:endParaRPr lang="fr-CA" sz="2400" kern="1200" dirty="0">
              <a:solidFill>
                <a:schemeClr val="tx2"/>
              </a:solidFill>
              <a:latin typeface="+mn-lt"/>
              <a:ea typeface="+mn-ea"/>
              <a:cs typeface="+mn-cs"/>
            </a:endParaRPr>
          </a:p>
        </p:txBody>
      </p:sp>
      <p:grpSp>
        <p:nvGrpSpPr>
          <p:cNvPr id="12" name="Group 11">
            <a:extLst>
              <a:ext uri="{FF2B5EF4-FFF2-40B4-BE49-F238E27FC236}">
                <a16:creationId xmlns:a16="http://schemas.microsoft.com/office/drawing/2014/main" xmlns="" id="{8A0FAFCA-5C96-453B-83B7-A9AEF7F1896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4A0F84AE-A24D-4353-B1BA-BD80DAA385F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xmlns="" id="{AF093259-3E74-43A1-944B-B106C8105E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AAA28A35-1E54-4054-BB95-42FAFA13A9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FBA3A17F-F3BD-4B94-9CC8-006700210F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xmlns="" id="{CD0398DD-AD75-4E2B-A3C6-35073082A8B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6200000">
            <a:off x="-456265" y="3658536"/>
            <a:ext cx="3655725" cy="2743201"/>
            <a:chOff x="-305" y="-1"/>
            <a:chExt cx="3832880" cy="2876136"/>
          </a:xfrm>
        </p:grpSpPr>
        <p:sp>
          <p:nvSpPr>
            <p:cNvPr id="19" name="Freeform: Shape 18">
              <a:extLst>
                <a:ext uri="{FF2B5EF4-FFF2-40B4-BE49-F238E27FC236}">
                  <a16:creationId xmlns:a16="http://schemas.microsoft.com/office/drawing/2014/main" xmlns="" id="{03E4F247-A844-4CD1-A37E-B7EA0DA2DB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xmlns="" id="{E2387B1B-D4D3-493F-8D7A-C7A89DBD4AB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xmlns="" id="{C3404477-1F13-4859-84DA-12A303ACAD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xmlns="" id="{1B8C62FD-B708-4F00-80BB-1250C60119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ZoneTexte 3">
            <a:extLst>
              <a:ext uri="{FF2B5EF4-FFF2-40B4-BE49-F238E27FC236}">
                <a16:creationId xmlns:a16="http://schemas.microsoft.com/office/drawing/2014/main" xmlns="" id="{30E20AC0-E89D-2344-9579-ED87C4CF4454}"/>
              </a:ext>
            </a:extLst>
          </p:cNvPr>
          <p:cNvSpPr txBox="1"/>
          <p:nvPr/>
        </p:nvSpPr>
        <p:spPr>
          <a:xfrm>
            <a:off x="1453039" y="2941050"/>
            <a:ext cx="9377567" cy="430887"/>
          </a:xfrm>
          <a:prstGeom prst="rect">
            <a:avLst/>
          </a:prstGeom>
          <a:noFill/>
        </p:spPr>
        <p:txBody>
          <a:bodyPr wrap="none" rtlCol="0">
            <a:spAutoFit/>
          </a:bodyPr>
          <a:lstStyle/>
          <a:p>
            <a:r>
              <a:rPr lang="fr-CA" sz="2200" dirty="0">
                <a:solidFill>
                  <a:schemeClr val="tx2"/>
                </a:solidFill>
              </a:rPr>
              <a:t>À l’équipe de recherche: Pierre-Louis Lavoie, Anne-Marie Ouimet, Daphné Morin</a:t>
            </a:r>
          </a:p>
        </p:txBody>
      </p:sp>
    </p:spTree>
    <p:extLst>
      <p:ext uri="{BB962C8B-B14F-4D97-AF65-F5344CB8AC3E}">
        <p14:creationId xmlns:p14="http://schemas.microsoft.com/office/powerpoint/2010/main" val="77514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603</TotalTime>
  <Words>431</Words>
  <Application>Microsoft Office PowerPoint</Application>
  <PresentationFormat>Grand écran</PresentationFormat>
  <Paragraphs>175</Paragraphs>
  <Slides>19</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19</vt:i4>
      </vt:variant>
    </vt:vector>
  </HeadingPairs>
  <TitlesOfParts>
    <vt:vector size="23" baseType="lpstr">
      <vt:lpstr>Arial</vt:lpstr>
      <vt:lpstr>Calibri</vt:lpstr>
      <vt:lpstr>Calibri Light</vt:lpstr>
      <vt:lpstr>Thème Office</vt:lpstr>
      <vt:lpstr>Les actions de l’intervention: le cas de la pratique « pivot » en autisme et en déficience intellectuelle</vt:lpstr>
      <vt:lpstr>Plan de la présentation</vt:lpstr>
      <vt:lpstr>Problématique</vt:lpstr>
      <vt:lpstr>Objectif général</vt:lpstr>
      <vt:lpstr>Sources de données</vt:lpstr>
      <vt:lpstr>Qu’est-ce que c’est, « intervenir »? </vt:lpstr>
      <vt:lpstr>Présentation PowerPoint</vt:lpstr>
      <vt:lpstr>Présentation PowerPoint</vt:lpstr>
      <vt:lpstr>Présentation PowerPoint</vt:lpstr>
      <vt:lpstr>Présentation PowerPoint</vt:lpstr>
      <vt:lpstr>Présentation PowerPoint</vt:lpstr>
      <vt:lpstr>Du côté des familles…</vt:lpstr>
      <vt:lpstr>Du côté des intervenantes…</vt:lpstr>
      <vt:lpstr>Des points de consensus</vt:lpstr>
      <vt:lpstr>Conclusions </vt:lpstr>
      <vt:lpstr>Conclusions </vt:lpstr>
      <vt:lpstr>Conclusions </vt:lpstr>
      <vt:lpstr>Conclusions </vt:lpstr>
      <vt:lpstr>MERCI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Pratique d’intervention pivot – RGD/DI/TSA – 0-7 ans : Évaluation du projet pilote montréalais</dc:title>
  <dc:creator>Lisandre Labrecque-Lebeau</dc:creator>
  <cp:lastModifiedBy>Audrey Besnier</cp:lastModifiedBy>
  <cp:revision>232</cp:revision>
  <dcterms:created xsi:type="dcterms:W3CDTF">2021-03-25T15:06:07Z</dcterms:created>
  <dcterms:modified xsi:type="dcterms:W3CDTF">2021-04-08T13:47:48Z</dcterms:modified>
  <cp:contentStatus/>
</cp:coreProperties>
</file>